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3" r:id="rId1"/>
    <p:sldMasterId id="2147483804" r:id="rId2"/>
  </p:sldMasterIdLst>
  <p:notesMasterIdLst>
    <p:notesMasterId r:id="rId37"/>
  </p:notesMasterIdLst>
  <p:handoutMasterIdLst>
    <p:handoutMasterId r:id="rId38"/>
  </p:handoutMasterIdLst>
  <p:sldIdLst>
    <p:sldId id="377" r:id="rId3"/>
    <p:sldId id="488" r:id="rId4"/>
    <p:sldId id="442" r:id="rId5"/>
    <p:sldId id="447" r:id="rId6"/>
    <p:sldId id="468" r:id="rId7"/>
    <p:sldId id="467" r:id="rId8"/>
    <p:sldId id="405" r:id="rId9"/>
    <p:sldId id="487" r:id="rId10"/>
    <p:sldId id="471" r:id="rId11"/>
    <p:sldId id="482" r:id="rId12"/>
    <p:sldId id="474" r:id="rId13"/>
    <p:sldId id="480" r:id="rId14"/>
    <p:sldId id="481" r:id="rId15"/>
    <p:sldId id="498" r:id="rId16"/>
    <p:sldId id="490" r:id="rId17"/>
    <p:sldId id="472" r:id="rId18"/>
    <p:sldId id="462" r:id="rId19"/>
    <p:sldId id="463" r:id="rId20"/>
    <p:sldId id="464" r:id="rId21"/>
    <p:sldId id="465" r:id="rId22"/>
    <p:sldId id="457" r:id="rId23"/>
    <p:sldId id="476" r:id="rId24"/>
    <p:sldId id="478" r:id="rId25"/>
    <p:sldId id="477" r:id="rId26"/>
    <p:sldId id="473" r:id="rId27"/>
    <p:sldId id="406" r:id="rId28"/>
    <p:sldId id="492" r:id="rId29"/>
    <p:sldId id="491" r:id="rId30"/>
    <p:sldId id="495" r:id="rId31"/>
    <p:sldId id="499" r:id="rId32"/>
    <p:sldId id="494" r:id="rId33"/>
    <p:sldId id="496" r:id="rId34"/>
    <p:sldId id="497" r:id="rId35"/>
    <p:sldId id="436" r:id="rId36"/>
  </p:sldIdLst>
  <p:sldSz cx="9144000" cy="6858000" type="screen4x3"/>
  <p:notesSz cx="6834188" cy="99790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FF7B"/>
    <a:srgbClr val="1EFF23"/>
    <a:srgbClr val="F29100"/>
    <a:srgbClr val="007200"/>
    <a:srgbClr val="808000"/>
    <a:srgbClr val="66FF33"/>
    <a:srgbClr val="009900"/>
    <a:srgbClr val="66FFFF"/>
    <a:srgbClr val="00E200"/>
    <a:srgbClr val="DA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0" autoAdjust="0"/>
    <p:restoredTop sz="94389" autoAdjust="0"/>
  </p:normalViewPr>
  <p:slideViewPr>
    <p:cSldViewPr snapToGrid="0" showGuides="1">
      <p:cViewPr>
        <p:scale>
          <a:sx n="90" d="100"/>
          <a:sy n="90" d="100"/>
        </p:scale>
        <p:origin x="-400" y="-136"/>
      </p:cViewPr>
      <p:guideLst>
        <p:guide orient="horz" pos="666"/>
        <p:guide pos="5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51FD7-989E-C04F-9B41-CB5300817BBE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ED76F30D-8736-224D-8CAC-122EA0D4F60F}">
      <dgm:prSet phldrT="[Text]" custT="1"/>
      <dgm:spPr>
        <a:solidFill>
          <a:srgbClr val="FF0000"/>
        </a:solidFill>
      </dgm:spPr>
      <dgm:t>
        <a:bodyPr/>
        <a:lstStyle/>
        <a:p>
          <a:r>
            <a:rPr lang="es-CO" sz="2800" b="1" noProof="0" smtClean="0">
              <a:solidFill>
                <a:srgbClr val="0000FF"/>
              </a:solidFill>
              <a:latin typeface="Arial"/>
              <a:cs typeface="Arial"/>
            </a:rPr>
            <a:t>Actuar</a:t>
          </a:r>
          <a:endParaRPr lang="es-CO" sz="2800" b="1" noProof="0">
            <a:solidFill>
              <a:srgbClr val="0000FF"/>
            </a:solidFill>
            <a:latin typeface="Arial"/>
            <a:cs typeface="Arial"/>
          </a:endParaRPr>
        </a:p>
      </dgm:t>
    </dgm:pt>
    <dgm:pt modelId="{599C4503-D9AA-6247-9BD5-B985E8328EBE}" type="parTrans" cxnId="{48F624CD-3F48-8048-98C0-28A4D5815EE7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C79BB6FE-D1BD-F547-946C-80572813B468}" type="sibTrans" cxnId="{48F624CD-3F48-8048-98C0-28A4D5815EE7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ADA1D5B0-5491-7548-9A87-1F73DC9B23FB}">
      <dgm:prSet phldrT="[Text]" custT="1"/>
      <dgm:spPr>
        <a:solidFill>
          <a:srgbClr val="66FF33"/>
        </a:solidFill>
      </dgm:spPr>
      <dgm:t>
        <a:bodyPr/>
        <a:lstStyle/>
        <a:p>
          <a:r>
            <a:rPr lang="es-CO" sz="2400" b="1" noProof="0" smtClean="0">
              <a:solidFill>
                <a:srgbClr val="0000FF"/>
              </a:solidFill>
              <a:latin typeface="Arial"/>
              <a:cs typeface="Arial"/>
            </a:rPr>
            <a:t>Planificar</a:t>
          </a:r>
          <a:endParaRPr lang="es-CO" sz="2400" b="1" noProof="0">
            <a:solidFill>
              <a:srgbClr val="0000FF"/>
            </a:solidFill>
            <a:latin typeface="Arial"/>
            <a:cs typeface="Arial"/>
          </a:endParaRPr>
        </a:p>
      </dgm:t>
    </dgm:pt>
    <dgm:pt modelId="{1429529E-252F-0B4A-8717-50E43A0BADD9}" type="parTrans" cxnId="{BA1B2EED-4853-2342-A716-E794EE763069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A80BC71B-6935-E648-97A0-63A2CE0E7ED3}" type="sibTrans" cxnId="{BA1B2EED-4853-2342-A716-E794EE763069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857922CC-E638-3843-B8EA-54347160612C}">
      <dgm:prSet phldrT="[Text]" custT="1"/>
      <dgm:spPr>
        <a:solidFill>
          <a:srgbClr val="FFFF00"/>
        </a:solidFill>
      </dgm:spPr>
      <dgm:t>
        <a:bodyPr/>
        <a:lstStyle/>
        <a:p>
          <a:r>
            <a:rPr lang="es-CO" sz="2400" b="1" noProof="0" smtClean="0">
              <a:solidFill>
                <a:srgbClr val="0000FF"/>
              </a:solidFill>
              <a:latin typeface="Arial"/>
              <a:cs typeface="Arial"/>
            </a:rPr>
            <a:t>Hacer</a:t>
          </a:r>
          <a:endParaRPr lang="es-CO" sz="2400" b="1" noProof="0">
            <a:solidFill>
              <a:srgbClr val="0000FF"/>
            </a:solidFill>
            <a:latin typeface="Arial"/>
            <a:cs typeface="Arial"/>
          </a:endParaRPr>
        </a:p>
      </dgm:t>
    </dgm:pt>
    <dgm:pt modelId="{8317CCE6-7DDF-3E4E-82FF-6F1A9AE31F9C}" type="parTrans" cxnId="{18A61E73-2536-C147-8856-30BBB5071A62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851826C1-E65D-9644-B5C7-8ECEAAF98872}" type="sibTrans" cxnId="{18A61E73-2536-C147-8856-30BBB5071A62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4F6A63E3-CAAF-8040-AD18-2468022D08AC}">
      <dgm:prSet phldrT="[Text]" custT="1"/>
      <dgm:spPr>
        <a:solidFill>
          <a:srgbClr val="08ECFA"/>
        </a:solidFill>
      </dgm:spPr>
      <dgm:t>
        <a:bodyPr/>
        <a:lstStyle/>
        <a:p>
          <a:r>
            <a:rPr lang="es-CO" sz="2400" b="1" noProof="0" smtClean="0">
              <a:solidFill>
                <a:srgbClr val="0000FF"/>
              </a:solidFill>
              <a:latin typeface="Arial"/>
              <a:cs typeface="Arial"/>
            </a:rPr>
            <a:t>Controlar</a:t>
          </a:r>
          <a:endParaRPr lang="es-CO" sz="2400" b="1" noProof="0">
            <a:solidFill>
              <a:srgbClr val="0000FF"/>
            </a:solidFill>
            <a:latin typeface="Arial"/>
            <a:cs typeface="Arial"/>
          </a:endParaRPr>
        </a:p>
      </dgm:t>
    </dgm:pt>
    <dgm:pt modelId="{5BAE053E-4DA0-FF48-B33A-18B1A1C29AF8}" type="parTrans" cxnId="{D4039DD0-3C19-154E-9BC0-6F242E4DB15F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BE4D4E16-1AD2-A54D-83C3-CBFC921CB5E9}" type="sibTrans" cxnId="{D4039DD0-3C19-154E-9BC0-6F242E4DB15F}">
      <dgm:prSet/>
      <dgm:spPr/>
      <dgm:t>
        <a:bodyPr/>
        <a:lstStyle/>
        <a:p>
          <a:endParaRPr lang="nl-NL" sz="2400">
            <a:solidFill>
              <a:srgbClr val="0000FF"/>
            </a:solidFill>
            <a:latin typeface="Arial"/>
            <a:cs typeface="Arial"/>
          </a:endParaRPr>
        </a:p>
      </dgm:t>
    </dgm:pt>
    <dgm:pt modelId="{D0D6FD94-2C1A-354C-9F0B-D699B108D562}" type="pres">
      <dgm:prSet presAssocID="{62E51FD7-989E-C04F-9B41-CB5300817BB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CCFC52D-8BDB-0A49-8061-C2B92C539D81}" type="pres">
      <dgm:prSet presAssocID="{62E51FD7-989E-C04F-9B41-CB5300817BBE}" presName="children" presStyleCnt="0"/>
      <dgm:spPr/>
    </dgm:pt>
    <dgm:pt modelId="{29DF9456-D924-3C4F-8DDE-BB3579AB96A0}" type="pres">
      <dgm:prSet presAssocID="{62E51FD7-989E-C04F-9B41-CB5300817BBE}" presName="childPlaceholder" presStyleCnt="0"/>
      <dgm:spPr/>
    </dgm:pt>
    <dgm:pt modelId="{46D725D5-1F18-B84C-BAD6-5E79FD49FDAA}" type="pres">
      <dgm:prSet presAssocID="{62E51FD7-989E-C04F-9B41-CB5300817BBE}" presName="circle" presStyleCnt="0"/>
      <dgm:spPr/>
    </dgm:pt>
    <dgm:pt modelId="{5226052E-644F-C144-B654-4E485EC2FE9E}" type="pres">
      <dgm:prSet presAssocID="{62E51FD7-989E-C04F-9B41-CB5300817BB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5FDA09-7473-0D4F-8FD0-A98586A57629}" type="pres">
      <dgm:prSet presAssocID="{62E51FD7-989E-C04F-9B41-CB5300817BB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33D80FD-6735-434F-93C1-E77BEB7E05A5}" type="pres">
      <dgm:prSet presAssocID="{62E51FD7-989E-C04F-9B41-CB5300817BB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C376CFA-5C27-8148-A3FF-930E4D8A8E01}" type="pres">
      <dgm:prSet presAssocID="{62E51FD7-989E-C04F-9B41-CB5300817BB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8443464-601A-0A4D-B29F-73ADBB62A67D}" type="pres">
      <dgm:prSet presAssocID="{62E51FD7-989E-C04F-9B41-CB5300817BBE}" presName="quadrantPlaceholder" presStyleCnt="0"/>
      <dgm:spPr/>
    </dgm:pt>
    <dgm:pt modelId="{C45F1D01-4AF5-504B-8D4C-47CD698853EA}" type="pres">
      <dgm:prSet presAssocID="{62E51FD7-989E-C04F-9B41-CB5300817BBE}" presName="center1" presStyleLbl="fgShp" presStyleIdx="0" presStyleCnt="2"/>
      <dgm:spPr/>
    </dgm:pt>
    <dgm:pt modelId="{73EC9567-DF6A-7B4F-9303-36B91A18FDF5}" type="pres">
      <dgm:prSet presAssocID="{62E51FD7-989E-C04F-9B41-CB5300817BBE}" presName="center2" presStyleLbl="fgShp" presStyleIdx="1" presStyleCnt="2"/>
      <dgm:spPr/>
    </dgm:pt>
  </dgm:ptLst>
  <dgm:cxnLst>
    <dgm:cxn modelId="{7851B867-6736-3146-9302-EAD095E928F8}" type="presOf" srcId="{857922CC-E638-3843-B8EA-54347160612C}" destId="{733D80FD-6735-434F-93C1-E77BEB7E05A5}" srcOrd="0" destOrd="0" presId="urn:microsoft.com/office/officeart/2005/8/layout/cycle4"/>
    <dgm:cxn modelId="{170CF472-2A90-C04C-B6FD-8FDDA7B2EBE5}" type="presOf" srcId="{ADA1D5B0-5491-7548-9A87-1F73DC9B23FB}" destId="{305FDA09-7473-0D4F-8FD0-A98586A57629}" srcOrd="0" destOrd="0" presId="urn:microsoft.com/office/officeart/2005/8/layout/cycle4"/>
    <dgm:cxn modelId="{18A61E73-2536-C147-8856-30BBB5071A62}" srcId="{62E51FD7-989E-C04F-9B41-CB5300817BBE}" destId="{857922CC-E638-3843-B8EA-54347160612C}" srcOrd="2" destOrd="0" parTransId="{8317CCE6-7DDF-3E4E-82FF-6F1A9AE31F9C}" sibTransId="{851826C1-E65D-9644-B5C7-8ECEAAF98872}"/>
    <dgm:cxn modelId="{BA1B2EED-4853-2342-A716-E794EE763069}" srcId="{62E51FD7-989E-C04F-9B41-CB5300817BBE}" destId="{ADA1D5B0-5491-7548-9A87-1F73DC9B23FB}" srcOrd="1" destOrd="0" parTransId="{1429529E-252F-0B4A-8717-50E43A0BADD9}" sibTransId="{A80BC71B-6935-E648-97A0-63A2CE0E7ED3}"/>
    <dgm:cxn modelId="{00BDF838-A5D6-374D-9999-9A22BAD5A6E9}" type="presOf" srcId="{62E51FD7-989E-C04F-9B41-CB5300817BBE}" destId="{D0D6FD94-2C1A-354C-9F0B-D699B108D562}" srcOrd="0" destOrd="0" presId="urn:microsoft.com/office/officeart/2005/8/layout/cycle4"/>
    <dgm:cxn modelId="{D4039DD0-3C19-154E-9BC0-6F242E4DB15F}" srcId="{62E51FD7-989E-C04F-9B41-CB5300817BBE}" destId="{4F6A63E3-CAAF-8040-AD18-2468022D08AC}" srcOrd="3" destOrd="0" parTransId="{5BAE053E-4DA0-FF48-B33A-18B1A1C29AF8}" sibTransId="{BE4D4E16-1AD2-A54D-83C3-CBFC921CB5E9}"/>
    <dgm:cxn modelId="{7EDAC64C-9D63-E94B-84C9-5C38B36DF915}" type="presOf" srcId="{4F6A63E3-CAAF-8040-AD18-2468022D08AC}" destId="{5C376CFA-5C27-8148-A3FF-930E4D8A8E01}" srcOrd="0" destOrd="0" presId="urn:microsoft.com/office/officeart/2005/8/layout/cycle4"/>
    <dgm:cxn modelId="{79CD5782-2D5A-5349-B341-69890CB4EC04}" type="presOf" srcId="{ED76F30D-8736-224D-8CAC-122EA0D4F60F}" destId="{5226052E-644F-C144-B654-4E485EC2FE9E}" srcOrd="0" destOrd="0" presId="urn:microsoft.com/office/officeart/2005/8/layout/cycle4"/>
    <dgm:cxn modelId="{48F624CD-3F48-8048-98C0-28A4D5815EE7}" srcId="{62E51FD7-989E-C04F-9B41-CB5300817BBE}" destId="{ED76F30D-8736-224D-8CAC-122EA0D4F60F}" srcOrd="0" destOrd="0" parTransId="{599C4503-D9AA-6247-9BD5-B985E8328EBE}" sibTransId="{C79BB6FE-D1BD-F547-946C-80572813B468}"/>
    <dgm:cxn modelId="{E68F7386-8A64-6845-97F8-BB102C3FC7B2}" type="presParOf" srcId="{D0D6FD94-2C1A-354C-9F0B-D699B108D562}" destId="{ACCFC52D-8BDB-0A49-8061-C2B92C539D81}" srcOrd="0" destOrd="0" presId="urn:microsoft.com/office/officeart/2005/8/layout/cycle4"/>
    <dgm:cxn modelId="{025D8F3B-A7A0-0F43-9E99-07E3AB962556}" type="presParOf" srcId="{ACCFC52D-8BDB-0A49-8061-C2B92C539D81}" destId="{29DF9456-D924-3C4F-8DDE-BB3579AB96A0}" srcOrd="0" destOrd="0" presId="urn:microsoft.com/office/officeart/2005/8/layout/cycle4"/>
    <dgm:cxn modelId="{57683D83-86C9-DD4C-B963-97A140081ACF}" type="presParOf" srcId="{D0D6FD94-2C1A-354C-9F0B-D699B108D562}" destId="{46D725D5-1F18-B84C-BAD6-5E79FD49FDAA}" srcOrd="1" destOrd="0" presId="urn:microsoft.com/office/officeart/2005/8/layout/cycle4"/>
    <dgm:cxn modelId="{6552F968-DBCE-0546-B44F-BB1A05EA21ED}" type="presParOf" srcId="{46D725D5-1F18-B84C-BAD6-5E79FD49FDAA}" destId="{5226052E-644F-C144-B654-4E485EC2FE9E}" srcOrd="0" destOrd="0" presId="urn:microsoft.com/office/officeart/2005/8/layout/cycle4"/>
    <dgm:cxn modelId="{11B5E747-83A1-B34D-99E2-599A5D78F686}" type="presParOf" srcId="{46D725D5-1F18-B84C-BAD6-5E79FD49FDAA}" destId="{305FDA09-7473-0D4F-8FD0-A98586A57629}" srcOrd="1" destOrd="0" presId="urn:microsoft.com/office/officeart/2005/8/layout/cycle4"/>
    <dgm:cxn modelId="{62658E24-F903-994C-8135-147641487A87}" type="presParOf" srcId="{46D725D5-1F18-B84C-BAD6-5E79FD49FDAA}" destId="{733D80FD-6735-434F-93C1-E77BEB7E05A5}" srcOrd="2" destOrd="0" presId="urn:microsoft.com/office/officeart/2005/8/layout/cycle4"/>
    <dgm:cxn modelId="{7F8DABBC-820E-934B-A608-85D19920CD6E}" type="presParOf" srcId="{46D725D5-1F18-B84C-BAD6-5E79FD49FDAA}" destId="{5C376CFA-5C27-8148-A3FF-930E4D8A8E01}" srcOrd="3" destOrd="0" presId="urn:microsoft.com/office/officeart/2005/8/layout/cycle4"/>
    <dgm:cxn modelId="{AD4E646F-F20E-D146-9415-4F6D1CE5CC12}" type="presParOf" srcId="{46D725D5-1F18-B84C-BAD6-5E79FD49FDAA}" destId="{78443464-601A-0A4D-B29F-73ADBB62A67D}" srcOrd="4" destOrd="0" presId="urn:microsoft.com/office/officeart/2005/8/layout/cycle4"/>
    <dgm:cxn modelId="{7A1EC518-7113-254B-A235-19C9A21B6C21}" type="presParOf" srcId="{D0D6FD94-2C1A-354C-9F0B-D699B108D562}" destId="{C45F1D01-4AF5-504B-8D4C-47CD698853EA}" srcOrd="2" destOrd="0" presId="urn:microsoft.com/office/officeart/2005/8/layout/cycle4"/>
    <dgm:cxn modelId="{2170913C-5F9B-F640-B1CC-B1701346AF0C}" type="presParOf" srcId="{D0D6FD94-2C1A-354C-9F0B-D699B108D562}" destId="{73EC9567-DF6A-7B4F-9303-36B91A18FDF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6052E-644F-C144-B654-4E485EC2FE9E}">
      <dsp:nvSpPr>
        <dsp:cNvPr id="0" name=""/>
        <dsp:cNvSpPr/>
      </dsp:nvSpPr>
      <dsp:spPr>
        <a:xfrm>
          <a:off x="2008703" y="329814"/>
          <a:ext cx="2505434" cy="2505434"/>
        </a:xfrm>
        <a:prstGeom prst="pieWedg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noProof="0" smtClean="0">
              <a:solidFill>
                <a:srgbClr val="0000FF"/>
              </a:solidFill>
              <a:latin typeface="Arial"/>
              <a:cs typeface="Arial"/>
            </a:rPr>
            <a:t>Actuar</a:t>
          </a:r>
          <a:endParaRPr lang="es-CO" sz="2800" b="1" kern="1200" noProof="0">
            <a:solidFill>
              <a:srgbClr val="0000FF"/>
            </a:solidFill>
            <a:latin typeface="Arial"/>
            <a:cs typeface="Arial"/>
          </a:endParaRPr>
        </a:p>
      </dsp:txBody>
      <dsp:txXfrm>
        <a:off x="2742528" y="1063639"/>
        <a:ext cx="1771609" cy="1771609"/>
      </dsp:txXfrm>
    </dsp:sp>
    <dsp:sp modelId="{305FDA09-7473-0D4F-8FD0-A98586A57629}">
      <dsp:nvSpPr>
        <dsp:cNvPr id="0" name=""/>
        <dsp:cNvSpPr/>
      </dsp:nvSpPr>
      <dsp:spPr>
        <a:xfrm rot="5400000">
          <a:off x="4629862" y="329814"/>
          <a:ext cx="2505434" cy="2505434"/>
        </a:xfrm>
        <a:prstGeom prst="pieWedge">
          <a:avLst/>
        </a:prstGeom>
        <a:solidFill>
          <a:srgbClr val="66FF3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1" kern="1200" noProof="0" smtClean="0">
              <a:solidFill>
                <a:srgbClr val="0000FF"/>
              </a:solidFill>
              <a:latin typeface="Arial"/>
              <a:cs typeface="Arial"/>
            </a:rPr>
            <a:t>Planificar</a:t>
          </a:r>
          <a:endParaRPr lang="es-CO" sz="2400" b="1" kern="1200" noProof="0">
            <a:solidFill>
              <a:srgbClr val="0000FF"/>
            </a:solidFill>
            <a:latin typeface="Arial"/>
            <a:cs typeface="Arial"/>
          </a:endParaRPr>
        </a:p>
      </dsp:txBody>
      <dsp:txXfrm rot="-5400000">
        <a:off x="4629862" y="1063639"/>
        <a:ext cx="1771609" cy="1771609"/>
      </dsp:txXfrm>
    </dsp:sp>
    <dsp:sp modelId="{733D80FD-6735-434F-93C1-E77BEB7E05A5}">
      <dsp:nvSpPr>
        <dsp:cNvPr id="0" name=""/>
        <dsp:cNvSpPr/>
      </dsp:nvSpPr>
      <dsp:spPr>
        <a:xfrm rot="10800000">
          <a:off x="4629862" y="2950973"/>
          <a:ext cx="2505434" cy="2505434"/>
        </a:xfrm>
        <a:prstGeom prst="pieWedg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1" kern="1200" noProof="0" smtClean="0">
              <a:solidFill>
                <a:srgbClr val="0000FF"/>
              </a:solidFill>
              <a:latin typeface="Arial"/>
              <a:cs typeface="Arial"/>
            </a:rPr>
            <a:t>Hacer</a:t>
          </a:r>
          <a:endParaRPr lang="es-CO" sz="2400" b="1" kern="1200" noProof="0">
            <a:solidFill>
              <a:srgbClr val="0000FF"/>
            </a:solidFill>
            <a:latin typeface="Arial"/>
            <a:cs typeface="Arial"/>
          </a:endParaRPr>
        </a:p>
      </dsp:txBody>
      <dsp:txXfrm rot="10800000">
        <a:off x="4629862" y="2950973"/>
        <a:ext cx="1771609" cy="1771609"/>
      </dsp:txXfrm>
    </dsp:sp>
    <dsp:sp modelId="{5C376CFA-5C27-8148-A3FF-930E4D8A8E01}">
      <dsp:nvSpPr>
        <dsp:cNvPr id="0" name=""/>
        <dsp:cNvSpPr/>
      </dsp:nvSpPr>
      <dsp:spPr>
        <a:xfrm rot="16200000">
          <a:off x="2008703" y="2950973"/>
          <a:ext cx="2505434" cy="2505434"/>
        </a:xfrm>
        <a:prstGeom prst="pieWedge">
          <a:avLst/>
        </a:prstGeom>
        <a:solidFill>
          <a:srgbClr val="08ECF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1" kern="1200" noProof="0" smtClean="0">
              <a:solidFill>
                <a:srgbClr val="0000FF"/>
              </a:solidFill>
              <a:latin typeface="Arial"/>
              <a:cs typeface="Arial"/>
            </a:rPr>
            <a:t>Controlar</a:t>
          </a:r>
          <a:endParaRPr lang="es-CO" sz="2400" b="1" kern="1200" noProof="0">
            <a:solidFill>
              <a:srgbClr val="0000FF"/>
            </a:solidFill>
            <a:latin typeface="Arial"/>
            <a:cs typeface="Arial"/>
          </a:endParaRPr>
        </a:p>
      </dsp:txBody>
      <dsp:txXfrm rot="5400000">
        <a:off x="2742528" y="2950973"/>
        <a:ext cx="1771609" cy="1771609"/>
      </dsp:txXfrm>
    </dsp:sp>
    <dsp:sp modelId="{C45F1D01-4AF5-504B-8D4C-47CD698853EA}">
      <dsp:nvSpPr>
        <dsp:cNvPr id="0" name=""/>
        <dsp:cNvSpPr/>
      </dsp:nvSpPr>
      <dsp:spPr>
        <a:xfrm>
          <a:off x="4139479" y="2372351"/>
          <a:ext cx="865040" cy="752208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3EC9567-DF6A-7B4F-9303-36B91A18FDF5}">
      <dsp:nvSpPr>
        <dsp:cNvPr id="0" name=""/>
        <dsp:cNvSpPr/>
      </dsp:nvSpPr>
      <dsp:spPr>
        <a:xfrm rot="10800000">
          <a:off x="4139479" y="2661662"/>
          <a:ext cx="865040" cy="752208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125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6B382D8-7A14-4740-B243-641C88C036D3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1809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125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419" y="4740037"/>
            <a:ext cx="5467350" cy="449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2540B2F-FA82-CC4E-9A9E-F2613A2BF240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5645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84559C3D-B352-1F42-B46B-E2F52A80982D}" type="slidenum">
              <a:rPr lang="en-US" sz="1200">
                <a:latin typeface="Univers 55" charset="0"/>
              </a:rPr>
              <a:pPr algn="r" eaLnBrk="1" hangingPunct="1"/>
              <a:t>1</a:t>
            </a:fld>
            <a:endParaRPr lang="en-US" sz="1200" dirty="0">
              <a:latin typeface="Univers 55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B5BE1576-5FDD-9742-81EF-6E0FDC88F2E2}" type="slidenum">
              <a:rPr lang="nl-NL" sz="1200">
                <a:latin typeface="Arial" charset="0"/>
              </a:rPr>
              <a:pPr algn="r" eaLnBrk="1" hangingPunct="1"/>
              <a:t>11</a:t>
            </a:fld>
            <a:endParaRPr lang="nl-NL" sz="1200" dirty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12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613BEE86-EA22-AB47-9326-1BC5907D29A1}" type="slidenum">
              <a:rPr lang="nl-NL" sz="1200">
                <a:latin typeface="Arial" charset="0"/>
              </a:rPr>
              <a:pPr algn="r" eaLnBrk="1" hangingPunct="1"/>
              <a:t>13</a:t>
            </a:fld>
            <a:endParaRPr lang="nl-NL" sz="1200" dirty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613BEE86-EA22-AB47-9326-1BC5907D29A1}" type="slidenum">
              <a:rPr lang="nl-NL" sz="1200">
                <a:latin typeface="Arial" charset="0"/>
              </a:rPr>
              <a:pPr algn="r" eaLnBrk="1" hangingPunct="1"/>
              <a:t>14</a:t>
            </a:fld>
            <a:endParaRPr lang="nl-NL" sz="1200" dirty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B5BE1576-5FDD-9742-81EF-6E0FDC88F2E2}" type="slidenum">
              <a:rPr lang="nl-NL" sz="1200">
                <a:latin typeface="Arial" charset="0"/>
              </a:rPr>
              <a:pPr algn="r" eaLnBrk="1" hangingPunct="1"/>
              <a:t>15</a:t>
            </a:fld>
            <a:endParaRPr lang="nl-NL" sz="1200" dirty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16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613BEE86-EA22-AB47-9326-1BC5907D29A1}" type="slidenum">
              <a:rPr lang="nl-NL" sz="1200">
                <a:latin typeface="Arial" charset="0"/>
              </a:rPr>
              <a:pPr algn="r" eaLnBrk="1" hangingPunct="1"/>
              <a:t>17</a:t>
            </a:fld>
            <a:endParaRPr lang="nl-NL" sz="1200" dirty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1F4EE8F1-F98F-2046-A69B-1F038E55761B}" type="slidenum">
              <a:rPr lang="nl-NL" sz="1200">
                <a:latin typeface="Arial" charset="0"/>
              </a:rPr>
              <a:pPr algn="r" eaLnBrk="1" hangingPunct="1"/>
              <a:t>18</a:t>
            </a:fld>
            <a:endParaRPr lang="nl-NL" sz="1200" dirty="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E70BE500-9EA1-0144-AC6F-6C2F4CBBC342}" type="slidenum">
              <a:rPr lang="nl-NL" sz="1200">
                <a:latin typeface="Arial" charset="0"/>
              </a:rPr>
              <a:pPr algn="r" eaLnBrk="1" hangingPunct="1"/>
              <a:t>19</a:t>
            </a:fld>
            <a:endParaRPr lang="nl-NL" sz="1200" dirty="0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8F2C1353-BDDE-7F41-8891-6C59C2E6142C}" type="slidenum">
              <a:rPr lang="nl-NL" sz="1200">
                <a:latin typeface="Arial" charset="0"/>
              </a:rPr>
              <a:pPr algn="r" eaLnBrk="1" hangingPunct="1"/>
              <a:t>20</a:t>
            </a:fld>
            <a:endParaRPr lang="nl-NL" sz="1200" dirty="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3EAD6DE3-FEF1-BE4B-9BE3-90CE958D075D}" type="slidenum">
              <a:rPr lang="nl-NL" sz="1200">
                <a:latin typeface="Arial" charset="0"/>
              </a:rPr>
              <a:pPr algn="r" eaLnBrk="1" hangingPunct="1"/>
              <a:t>3</a:t>
            </a:fld>
            <a:endParaRPr lang="nl-NL" sz="1200" dirty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287CD9E7-6FDA-0F4A-9B81-3B55D1E028B0}" type="slidenum">
              <a:rPr lang="nl-NL" sz="1200">
                <a:latin typeface="Arial" charset="0"/>
              </a:rPr>
              <a:pPr algn="r" eaLnBrk="1" hangingPunct="1"/>
              <a:t>21</a:t>
            </a:fld>
            <a:endParaRPr lang="nl-NL" sz="1200" dirty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45DD5AE-FC80-8A42-A74A-F21939A557C5}" type="slidenum">
              <a:rPr lang="nl-NL" sz="1200">
                <a:latin typeface="Arial" charset="0"/>
              </a:rPr>
              <a:pPr algn="r" eaLnBrk="1" hangingPunct="1"/>
              <a:t>22</a:t>
            </a:fld>
            <a:endParaRPr lang="nl-NL" sz="1200" dirty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2A2D628B-F6E4-9E46-8E31-A12778257387}" type="slidenum">
              <a:rPr lang="nl-NL" sz="1200">
                <a:latin typeface="Arial" charset="0"/>
              </a:rPr>
              <a:pPr algn="r" eaLnBrk="1" hangingPunct="1"/>
              <a:t>23</a:t>
            </a:fld>
            <a:endParaRPr lang="nl-NL" sz="1200" dirty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E5FBE0CA-CBAC-0448-A44D-ACD1814BB361}" type="slidenum">
              <a:rPr lang="nl-NL" sz="1200">
                <a:latin typeface="Arial" charset="0"/>
              </a:rPr>
              <a:pPr algn="r" eaLnBrk="1" hangingPunct="1"/>
              <a:t>24</a:t>
            </a:fld>
            <a:endParaRPr lang="nl-NL" sz="1200" dirty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25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26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27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28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29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30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4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31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FFDD6278-4F22-3C41-8B1B-284287138EFC}" type="slidenum">
              <a:rPr lang="nl-NL" sz="1200">
                <a:latin typeface="Arial" charset="0"/>
              </a:rPr>
              <a:pPr algn="r" eaLnBrk="1" hangingPunct="1"/>
              <a:t>32</a:t>
            </a:fld>
            <a:endParaRPr lang="nl-NL" sz="1200" dirty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74B9AC7-9F33-CC49-BF77-55AAA4F2A1A0}" type="slidenum">
              <a:rPr lang="nl-NL">
                <a:latin typeface="Arial" charset="0"/>
              </a:rPr>
              <a:pPr eaLnBrk="1" hangingPunct="1"/>
              <a:t>33</a:t>
            </a:fld>
            <a:endParaRPr lang="nl-NL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DEF970C-596C-9343-B409-6030A2E77702}" type="slidenum">
              <a:rPr lang="en-GB">
                <a:latin typeface="Arial" charset="0"/>
              </a:rPr>
              <a:pPr eaLnBrk="1" hangingPunct="1"/>
              <a:t>34</a:t>
            </a:fld>
            <a:endParaRPr lang="en-GB" dirty="0">
              <a:latin typeface="Arial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5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6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Aangeven</a:t>
            </a:r>
            <a:r>
              <a:rPr lang="en-US" baseline="0" dirty="0" smtClean="0"/>
              <a:t> van de geboorte bij de gemeente</a:t>
            </a:r>
          </a:p>
          <a:p>
            <a:pPr eaLnBrk="1" hangingPunct="1"/>
            <a:r>
              <a:rPr lang="en-US" baseline="0" dirty="0" smtClean="0"/>
              <a:t>Aangeven van het overlijden bij de gemeente</a:t>
            </a:r>
          </a:p>
          <a:p>
            <a:pPr eaLnBrk="1" hangingPunct="1"/>
            <a:r>
              <a:rPr lang="en-US" baseline="0" dirty="0" smtClean="0"/>
              <a:t>Paspoort aanvragen 2 weken of 2 maanden voor het vertrek</a:t>
            </a:r>
          </a:p>
          <a:p>
            <a:pPr eaLnBrk="1" hangingPunct="1"/>
            <a:r>
              <a:rPr lang="en-US" baseline="0" dirty="0" smtClean="0"/>
              <a:t>Een klacht of een verzoek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0D0FC196-2FCE-B94B-A34C-3EFC835E0E76}" type="slidenum">
              <a:rPr lang="nl-NL" sz="1200">
                <a:latin typeface="Arial" charset="0"/>
              </a:rPr>
              <a:pPr algn="r" eaLnBrk="1" hangingPunct="1"/>
              <a:t>7</a:t>
            </a:fld>
            <a:endParaRPr lang="nl-NL" sz="1200" dirty="0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74C7AC38-A7B0-AE4E-85B5-B40B7ADBE392}" type="slidenum">
              <a:rPr lang="nl-NL" sz="1200">
                <a:latin typeface="Arial" charset="0"/>
              </a:rPr>
              <a:pPr algn="r" eaLnBrk="1" hangingPunct="1"/>
              <a:t>8</a:t>
            </a:fld>
            <a:endParaRPr lang="nl-NL" sz="1200" dirty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8F07972-EC20-5741-A06D-0F5FB978BEE3}" type="slidenum">
              <a:rPr lang="nl-NL" sz="1200">
                <a:latin typeface="Arial" charset="0"/>
              </a:rPr>
              <a:pPr algn="r" eaLnBrk="1" hangingPunct="1"/>
              <a:t>9</a:t>
            </a:fld>
            <a:endParaRPr lang="nl-NL" sz="1200" dirty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B5BE1576-5FDD-9742-81EF-6E0FDC88F2E2}" type="slidenum">
              <a:rPr lang="nl-NL" sz="1200">
                <a:latin typeface="Arial" charset="0"/>
              </a:rPr>
              <a:pPr algn="r" eaLnBrk="1" hangingPunct="1"/>
              <a:t>10</a:t>
            </a:fld>
            <a:endParaRPr lang="nl-NL" sz="1200" dirty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460ED-0085-534F-A693-FD070FE22928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71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EE072-D3A6-104D-A161-43005D2ADE43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752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04460-7413-A347-92B8-FDF9B0E0C9CA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2072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86198-E233-9341-A1AE-796DBD8ABDD9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7794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25A33-5579-D549-B4DC-FF94F27BC850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0964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72FA0-DFA8-F347-B5B2-5A82D5C73980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731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502D2-209F-C54B-ABC6-0AE480E659B8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957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9801D-0F79-924A-977C-58A44ACBBAE3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291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74AEA-494A-4642-9284-2ECEC89692C9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3792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B81C1-F551-1940-8008-0676DD479773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786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9C9B0-CC8A-D247-AF86-E784949BC9D2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556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75CF1-122B-DC44-ABCB-AB9F127E4521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8423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48D5D-35FE-DE4E-A15B-62CD31FD8691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4500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94608-A5CB-1947-A790-50430B603D9A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2962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A4125-80E4-F04F-B299-DB1DA7A04204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905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108CD-AFA3-6143-A64C-07815D0C9344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37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42BE4-C686-E34B-A390-BE4D3CA32A65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777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3F39D-AE75-394F-84A8-0DA0E477E6FA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3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F9864-29D6-D74B-86F7-5355BE4ECDC6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109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C8F15E-11A1-6C47-8A7C-8605172194E0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855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BAFF08-F366-8A43-B8CA-66095BBED260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93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3930D5-F9A8-574F-9EEC-2B32979C40D3}" type="slidenum">
              <a:rPr lang="nl-NL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839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1F195A31-2547-114C-AEC3-1EDD11C994E0}" type="slidenum">
              <a:rPr lang="nl-NL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94" r:id="rId7"/>
    <p:sldLayoutId id="2147484095" r:id="rId8"/>
    <p:sldLayoutId id="2147484096" r:id="rId9"/>
    <p:sldLayoutId id="2147484080" r:id="rId10"/>
    <p:sldLayoutId id="214748408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0238" y="6542088"/>
            <a:ext cx="2133600" cy="2254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69025" y="6208713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60B79F2C-CB9E-1641-985D-FC9507A9500A}" type="slidenum">
              <a:rPr lang="nl-NL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bob.alisic@Actinq.nl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18"/>
          <p:cNvSpPr>
            <a:spLocks noChangeArrowheads="1"/>
          </p:cNvSpPr>
          <p:nvPr/>
        </p:nvSpPr>
        <p:spPr bwMode="auto">
          <a:xfrm>
            <a:off x="0" y="16075"/>
            <a:ext cx="9144000" cy="3382964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r" eaLnBrk="0" hangingPunct="0">
              <a:spcBef>
                <a:spcPct val="20000"/>
              </a:spcBef>
            </a:pPr>
            <a:r>
              <a:rPr lang="es-CO" sz="4000" b="1" dirty="0" smtClean="0">
                <a:solidFill>
                  <a:srgbClr val="262673"/>
                </a:solidFill>
                <a:latin typeface="Arial" charset="0"/>
              </a:rPr>
              <a:t>Satisfacción del cliente</a:t>
            </a:r>
          </a:p>
          <a:p>
            <a:pPr algn="r" eaLnBrk="0" hangingPunct="0">
              <a:spcBef>
                <a:spcPct val="20000"/>
              </a:spcBef>
            </a:pPr>
            <a:r>
              <a:rPr lang="es-CO" sz="4000" i="1" dirty="0" smtClean="0">
                <a:solidFill>
                  <a:srgbClr val="222268"/>
                </a:solidFill>
                <a:latin typeface="Arial" charset="0"/>
              </a:rPr>
              <a:t>¿Qué es?</a:t>
            </a:r>
          </a:p>
          <a:p>
            <a:pPr algn="r" eaLnBrk="0" hangingPunct="0">
              <a:spcBef>
                <a:spcPct val="20000"/>
              </a:spcBef>
            </a:pPr>
            <a:r>
              <a:rPr lang="es-CO" sz="4000" i="1" dirty="0" smtClean="0">
                <a:solidFill>
                  <a:srgbClr val="222268"/>
                </a:solidFill>
                <a:latin typeface="Arial" charset="0"/>
              </a:rPr>
              <a:t>¿Es importante?</a:t>
            </a:r>
          </a:p>
          <a:p>
            <a:pPr algn="r" eaLnBrk="0" hangingPunct="0">
              <a:spcBef>
                <a:spcPct val="20000"/>
              </a:spcBef>
            </a:pPr>
            <a:r>
              <a:rPr lang="es-CO" sz="4000" i="1" dirty="0" smtClean="0">
                <a:solidFill>
                  <a:srgbClr val="222268"/>
                </a:solidFill>
                <a:latin typeface="Arial" charset="0"/>
              </a:rPr>
              <a:t>¿Cómo se mide y cómo mejorarla?</a:t>
            </a:r>
            <a:endParaRPr lang="es-CO" sz="4000" dirty="0" smtClean="0">
              <a:solidFill>
                <a:srgbClr val="262673"/>
              </a:solidFill>
              <a:latin typeface="Arial" charset="0"/>
            </a:endParaRPr>
          </a:p>
        </p:txBody>
      </p:sp>
      <p:sp>
        <p:nvSpPr>
          <p:cNvPr id="20483" name="Text Box 97"/>
          <p:cNvSpPr txBox="1">
            <a:spLocks noChangeArrowheads="1"/>
          </p:cNvSpPr>
          <p:nvPr/>
        </p:nvSpPr>
        <p:spPr bwMode="auto">
          <a:xfrm>
            <a:off x="4541838" y="5305215"/>
            <a:ext cx="4602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80975">
              <a:defRPr/>
            </a:pPr>
            <a:endParaRPr lang="en-US" sz="1100" b="1" dirty="0">
              <a:latin typeface="+mn-lt"/>
              <a:ea typeface="+mn-ea"/>
            </a:endParaRPr>
          </a:p>
          <a:p>
            <a:pPr defTabSz="180975">
              <a:defRPr/>
            </a:pPr>
            <a:r>
              <a:rPr lang="en-US" sz="3200" b="1" i="1" dirty="0">
                <a:solidFill>
                  <a:srgbClr val="DA8200"/>
                </a:solidFill>
                <a:latin typeface="+mn-lt"/>
                <a:ea typeface="+mn-ea"/>
              </a:rPr>
              <a:t>                          ActinQ</a:t>
            </a:r>
            <a:endParaRPr lang="en-US" sz="2800" b="1" i="1" dirty="0">
              <a:solidFill>
                <a:srgbClr val="DA8200"/>
              </a:solidFill>
              <a:latin typeface="+mn-lt"/>
              <a:ea typeface="+mn-ea"/>
            </a:endParaRPr>
          </a:p>
          <a:p>
            <a:pPr defTabSz="180975">
              <a:defRPr/>
            </a:pPr>
            <a:r>
              <a:rPr lang="en-US" sz="1100" b="1" dirty="0">
                <a:solidFill>
                  <a:schemeClr val="bg2"/>
                </a:solidFill>
                <a:latin typeface="+mn-lt"/>
                <a:ea typeface="+mn-ea"/>
              </a:rPr>
              <a:t/>
            </a:r>
            <a:br>
              <a:rPr lang="en-US" sz="1100" b="1" dirty="0">
                <a:solidFill>
                  <a:schemeClr val="bg2"/>
                </a:solidFill>
                <a:latin typeface="+mn-lt"/>
                <a:ea typeface="+mn-ea"/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consulting, training &amp; auditing in Quality</a:t>
            </a:r>
            <a:endParaRPr lang="en-US" sz="14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484" name="Tekstvak 7"/>
          <p:cNvSpPr txBox="1">
            <a:spLocks noChangeArrowheads="1"/>
          </p:cNvSpPr>
          <p:nvPr/>
        </p:nvSpPr>
        <p:spPr bwMode="auto">
          <a:xfrm>
            <a:off x="6746875" y="4683957"/>
            <a:ext cx="2397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srgbClr val="DA8200"/>
                </a:solidFill>
                <a:latin typeface="+mn-lt"/>
                <a:ea typeface="+mn-ea"/>
              </a:rPr>
              <a:t>Bob Alisic</a:t>
            </a:r>
          </a:p>
        </p:txBody>
      </p:sp>
      <p:pic>
        <p:nvPicPr>
          <p:cNvPr id="8200" name="Picture 10" descr="logo_Agencia_2rg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4" y="3858731"/>
            <a:ext cx="41433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0" y="0"/>
            <a:ext cx="1264024" cy="6185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 smtClean="0">
                <a:solidFill>
                  <a:srgbClr val="1EFF23"/>
                </a:solidFill>
              </a:rPr>
              <a:t>V1.3</a:t>
            </a:r>
            <a:endParaRPr lang="nl-NL" sz="3200" b="1" dirty="0">
              <a:solidFill>
                <a:srgbClr val="1EFF23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1</a:t>
            </a:fld>
            <a:endParaRPr lang="nl-NL" dirty="0"/>
          </a:p>
        </p:txBody>
      </p:sp>
      <p:pic>
        <p:nvPicPr>
          <p:cNvPr id="8" name="Picture 7" descr="ActinQ logo V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627" y="4484928"/>
            <a:ext cx="992552" cy="1644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150380" y="1118393"/>
            <a:ext cx="8993619" cy="5520585"/>
          </a:xfrm>
        </p:spPr>
        <p:txBody>
          <a:bodyPr/>
          <a:lstStyle/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El objetivo más importante del sector público es proveer un buen servicio a los ciudadanos.</a:t>
            </a:r>
            <a:endParaRPr lang="es-CO" sz="2800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Dos preguntas cruciales:</a:t>
            </a:r>
          </a:p>
          <a:p>
            <a:pPr marL="400050" lvl="1" indent="0" eaLnBrk="1" hangingPunct="1">
              <a:buNone/>
            </a:pPr>
            <a:r>
              <a:rPr lang="es-CO" sz="20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/>
            </a:r>
            <a:br>
              <a:rPr lang="es-CO" sz="2000" dirty="0" smtClean="0">
                <a:solidFill>
                  <a:srgbClr val="2D2D8A"/>
                </a:solidFill>
                <a:latin typeface="Arial" charset="0"/>
                <a:cs typeface="Arial" charset="0"/>
              </a:rPr>
            </a:br>
            <a: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¿Qué tipo de servicio es bueno?</a:t>
            </a:r>
            <a:b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(El contenido del servicio)</a:t>
            </a:r>
            <a:b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s-CO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El servicio, ¿hacido proveído de una manera buena?</a:t>
            </a:r>
            <a:endParaRPr lang="es-CO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s-CO" sz="2800" dirty="0">
              <a:solidFill>
                <a:srgbClr val="2D2D8A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La medida de la satisfactión del cliente puede dar una respuesta importante </a:t>
            </a:r>
            <a:r>
              <a:rPr lang="es-CO" sz="2800" dirty="0">
                <a:solidFill>
                  <a:srgbClr val="2D2D8A"/>
                </a:solidFill>
                <a:latin typeface="Arial" charset="0"/>
                <a:cs typeface="Arial" charset="0"/>
              </a:rPr>
              <a:t>a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 estas preguntas. </a:t>
            </a:r>
          </a:p>
          <a:p>
            <a:pPr marL="0" indent="0" eaLnBrk="1" hangingPunct="1">
              <a:buNone/>
            </a:pPr>
            <a:endParaRPr lang="es-CO" sz="2800" dirty="0">
              <a:solidFill>
                <a:srgbClr val="2D2D8A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 ¿Por qué es importante </a:t>
            </a:r>
            <a:br>
              <a:rPr lang="es-CO" sz="32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la satisfacción del cliente?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2399BEE-A7F6-2448-811A-AAA4DD0A4AFE}" type="slidenum">
              <a:rPr lang="nl-NL">
                <a:latin typeface="Arial" charset="0"/>
              </a:rPr>
              <a:pPr eaLnBrk="1" hangingPunct="1"/>
              <a:t>10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85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571703" y="13985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Para ayudar a la organización a entender mejor al</a:t>
            </a:r>
          </a:p>
          <a:p>
            <a:pPr eaLnBrk="1" hangingPunct="1">
              <a:buFontTx/>
              <a:buNone/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cliente en cuanto a:</a:t>
            </a:r>
          </a:p>
          <a:p>
            <a:pPr eaLnBrk="1" hangingPunct="1"/>
            <a:r>
              <a:rPr lang="es-CO" sz="2800" dirty="0">
                <a:solidFill>
                  <a:srgbClr val="2D2D8A"/>
                </a:solidFill>
                <a:latin typeface="Arial" charset="0"/>
                <a:cs typeface="Arial" charset="0"/>
              </a:rPr>
              <a:t>S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us necesidades y expectativas.</a:t>
            </a:r>
          </a:p>
          <a:p>
            <a:pPr eaLnBrk="1" hangingPunct="1"/>
            <a:r>
              <a:rPr lang="es-CO" sz="2800" dirty="0">
                <a:solidFill>
                  <a:srgbClr val="2D2D8A"/>
                </a:solidFill>
                <a:latin typeface="Arial" charset="0"/>
                <a:cs typeface="Arial" charset="0"/>
              </a:rPr>
              <a:t>S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u percepción de la organización, sus procesos y sus productos.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Su opinión de la organización y de sus productos con relación a la competencia.</a:t>
            </a:r>
          </a:p>
          <a:p>
            <a:pPr eaLnBrk="1" hangingPunct="1"/>
            <a:endParaRPr lang="es-CO" sz="2800" dirty="0">
              <a:solidFill>
                <a:srgbClr val="2D2D8A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 ¿Por qué hacer seguimiento y medición a la </a:t>
            </a:r>
            <a:br>
              <a:rPr lang="es-CO" sz="3200" smtClean="0">
                <a:solidFill>
                  <a:srgbClr val="2D2D8A"/>
                </a:solidFill>
                <a:latin typeface="Arial" charset="0"/>
              </a:rPr>
            </a:br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satisfacción del cliente?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2399BEE-A7F6-2448-811A-AAA4DD0A4AFE}" type="slidenum">
              <a:rPr lang="nl-NL">
                <a:latin typeface="Arial" charset="0"/>
              </a:rPr>
              <a:pPr eaLnBrk="1" hangingPunct="1"/>
              <a:t>11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0"/>
            <a:ext cx="9144000" cy="339724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El proceso para proveer el servicio</a:t>
            </a:r>
            <a:endParaRPr lang="en-US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389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718"/>
          <p:cNvSpPr>
            <a:spLocks noChangeArrowheads="1"/>
          </p:cNvSpPr>
          <p:nvPr/>
        </p:nvSpPr>
        <p:spPr bwMode="auto">
          <a:xfrm>
            <a:off x="0" y="0"/>
            <a:ext cx="9144000" cy="5626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El imagen del proceso: los </a:t>
            </a:r>
            <a:r>
              <a:rPr lang="es-CO" sz="32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carriles de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natación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0" y="626925"/>
            <a:ext cx="9144000" cy="1671801"/>
          </a:xfrm>
          <a:prstGeom prst="roundRect">
            <a:avLst>
              <a:gd name="adj" fmla="val 318"/>
            </a:avLst>
          </a:prstGeom>
          <a:solidFill>
            <a:srgbClr val="66FF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 smtClean="0">
                <a:solidFill>
                  <a:srgbClr val="007200"/>
                </a:solidFill>
              </a:rPr>
              <a:t>Cliente</a:t>
            </a:r>
            <a:endParaRPr lang="es-CO" sz="2400" b="1">
              <a:solidFill>
                <a:srgbClr val="0072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2386825"/>
            <a:ext cx="9144000" cy="1671801"/>
          </a:xfrm>
          <a:prstGeom prst="roundRect">
            <a:avLst>
              <a:gd name="adj" fmla="val 318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 smtClean="0">
                <a:solidFill>
                  <a:schemeClr val="accent6">
                    <a:lumMod val="75000"/>
                  </a:schemeClr>
                </a:solidFill>
              </a:rPr>
              <a:t>Proveedor A</a:t>
            </a:r>
            <a:endParaRPr lang="es-CO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4139001"/>
            <a:ext cx="9144000" cy="1671801"/>
          </a:xfrm>
          <a:prstGeom prst="roundRect">
            <a:avLst>
              <a:gd name="adj" fmla="val 318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>
                <a:solidFill>
                  <a:schemeClr val="accent6">
                    <a:lumMod val="75000"/>
                  </a:schemeClr>
                </a:solidFill>
              </a:rPr>
              <a:t>Proveedor </a:t>
            </a:r>
            <a:r>
              <a:rPr lang="es-CO" sz="2400" b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s-CO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70440" y="2660101"/>
            <a:ext cx="1866560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Recibir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Pasar</a:t>
            </a:r>
            <a:endParaRPr lang="es-CO" b="1">
              <a:solidFill>
                <a:srgbClr val="0072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30563" y="4436076"/>
            <a:ext cx="2446834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Recibir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Resolver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  <a:endParaRPr lang="es-CO" b="1">
              <a:solidFill>
                <a:srgbClr val="0072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64666" y="2699976"/>
            <a:ext cx="1763891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Aprobar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Pasar</a:t>
            </a:r>
          </a:p>
        </p:txBody>
      </p:sp>
      <p:sp>
        <p:nvSpPr>
          <p:cNvPr id="7" name="Down Arrow 6"/>
          <p:cNvSpPr/>
          <p:nvPr/>
        </p:nvSpPr>
        <p:spPr>
          <a:xfrm>
            <a:off x="2076793" y="1880776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Down Arrow 13"/>
          <p:cNvSpPr/>
          <p:nvPr/>
        </p:nvSpPr>
        <p:spPr>
          <a:xfrm>
            <a:off x="3371347" y="3672827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Down Arrow 16"/>
          <p:cNvSpPr/>
          <p:nvPr/>
        </p:nvSpPr>
        <p:spPr>
          <a:xfrm flipV="1">
            <a:off x="2321160" y="1864076"/>
            <a:ext cx="209006" cy="739450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Down Arrow 18"/>
          <p:cNvSpPr/>
          <p:nvPr/>
        </p:nvSpPr>
        <p:spPr>
          <a:xfrm flipV="1">
            <a:off x="5378960" y="3672202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TextBox 7"/>
          <p:cNvSpPr txBox="1"/>
          <p:nvPr/>
        </p:nvSpPr>
        <p:spPr>
          <a:xfrm>
            <a:off x="7703355" y="6077238"/>
            <a:ext cx="1030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smtClean="0">
                <a:latin typeface="+mn-lt"/>
              </a:rPr>
              <a:t>Tiempo</a:t>
            </a:r>
            <a:endParaRPr lang="es-CO" sz="2000">
              <a:latin typeface="+mn-lt"/>
            </a:endParaRPr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13</a:t>
            </a:fld>
            <a:endParaRPr lang="nl-NL" dirty="0"/>
          </a:p>
        </p:txBody>
      </p:sp>
      <p:sp>
        <p:nvSpPr>
          <p:cNvPr id="25" name="Down Arrow 24"/>
          <p:cNvSpPr/>
          <p:nvPr/>
        </p:nvSpPr>
        <p:spPr>
          <a:xfrm flipV="1">
            <a:off x="6546883" y="1869351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Down Arrow 25"/>
          <p:cNvSpPr/>
          <p:nvPr/>
        </p:nvSpPr>
        <p:spPr>
          <a:xfrm rot="16200000" flipH="1">
            <a:off x="265222" y="5603739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Down Arrow 26"/>
          <p:cNvSpPr/>
          <p:nvPr/>
        </p:nvSpPr>
        <p:spPr>
          <a:xfrm rot="5400000" flipV="1">
            <a:off x="265222" y="5897470"/>
            <a:ext cx="209006" cy="739450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Down Arrow 27"/>
          <p:cNvSpPr/>
          <p:nvPr/>
        </p:nvSpPr>
        <p:spPr>
          <a:xfrm rot="5400000" flipV="1">
            <a:off x="265222" y="6180930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TextBox 2"/>
          <p:cNvSpPr txBox="1"/>
          <p:nvPr/>
        </p:nvSpPr>
        <p:spPr>
          <a:xfrm>
            <a:off x="701778" y="5765476"/>
            <a:ext cx="13778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>
                <a:latin typeface="+mn-lt"/>
              </a:rPr>
              <a:t>p</a:t>
            </a:r>
            <a:r>
              <a:rPr lang="es-CO" smtClean="0">
                <a:latin typeface="+mn-lt"/>
              </a:rPr>
              <a:t>regunta</a:t>
            </a:r>
          </a:p>
          <a:p>
            <a:pPr algn="ctr"/>
            <a:r>
              <a:rPr lang="es-CO">
                <a:latin typeface="+mn-lt"/>
              </a:rPr>
              <a:t>i</a:t>
            </a:r>
            <a:r>
              <a:rPr lang="es-CO" smtClean="0">
                <a:latin typeface="+mn-lt"/>
              </a:rPr>
              <a:t>nformación</a:t>
            </a:r>
          </a:p>
          <a:p>
            <a:pPr algn="ctr"/>
            <a:r>
              <a:rPr lang="es-CO" smtClean="0">
                <a:latin typeface="+mn-lt"/>
              </a:rPr>
              <a:t>solución</a:t>
            </a:r>
            <a:endParaRPr lang="es-CO"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188879" y="6016156"/>
            <a:ext cx="4640899" cy="23400"/>
          </a:xfrm>
          <a:prstGeom prst="straightConnector1">
            <a:avLst/>
          </a:prstGeom>
          <a:ln w="101600" cmpd="sng">
            <a:solidFill>
              <a:schemeClr val="bg2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04" name="Rectangle 21503"/>
          <p:cNvSpPr/>
          <p:nvPr/>
        </p:nvSpPr>
        <p:spPr>
          <a:xfrm>
            <a:off x="2038498" y="1336924"/>
            <a:ext cx="367598" cy="334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smtClean="0">
                <a:solidFill>
                  <a:srgbClr val="FF0000"/>
                </a:solidFill>
              </a:rPr>
              <a:t>?</a:t>
            </a:r>
            <a:endParaRPr lang="es-CO" sz="2800" b="1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291673" y="835577"/>
            <a:ext cx="2479771" cy="100269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chemeClr val="bg2">
                    <a:lumMod val="75000"/>
                  </a:schemeClr>
                </a:solidFill>
              </a:rPr>
              <a:t>Esperar……</a:t>
            </a:r>
          </a:p>
          <a:p>
            <a:pPr algn="ctr"/>
            <a:endParaRPr lang="es-CO" sz="2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21536" y="819825"/>
            <a:ext cx="1486866" cy="103515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Pregunta</a:t>
            </a:r>
          </a:p>
          <a:p>
            <a:pPr algn="ctr"/>
            <a:r>
              <a:rPr lang="es-CO" sz="2000" b="1" dirty="0">
                <a:solidFill>
                  <a:srgbClr val="007200"/>
                </a:solidFill>
              </a:rPr>
              <a:t>o</a:t>
            </a:r>
            <a:endParaRPr lang="es-CO" sz="2000" b="1" dirty="0" smtClean="0">
              <a:solidFill>
                <a:srgbClr val="007200"/>
              </a:solidFill>
            </a:endParaRPr>
          </a:p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problema</a:t>
            </a:r>
            <a:r>
              <a:rPr lang="es-CO" sz="2400" b="1" dirty="0" smtClean="0">
                <a:solidFill>
                  <a:srgbClr val="007200"/>
                </a:solidFill>
              </a:rPr>
              <a:t> </a:t>
            </a:r>
            <a:r>
              <a:rPr lang="es-CO" sz="2000" b="1" dirty="0" smtClean="0">
                <a:solidFill>
                  <a:srgbClr val="007200"/>
                </a:solidFill>
              </a:rPr>
              <a:t>            </a:t>
            </a:r>
            <a:endParaRPr lang="es-CO" sz="2000" b="1" dirty="0">
              <a:solidFill>
                <a:srgbClr val="0072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667063" y="859700"/>
            <a:ext cx="1600032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Respuesta</a:t>
            </a:r>
            <a:br>
              <a:rPr lang="es-CO" sz="2000" b="1" dirty="0" smtClean="0">
                <a:solidFill>
                  <a:srgbClr val="007200"/>
                </a:solidFill>
              </a:rPr>
            </a:br>
            <a:r>
              <a:rPr lang="es-CO" sz="2000" b="1" dirty="0" smtClean="0">
                <a:solidFill>
                  <a:srgbClr val="007200"/>
                </a:solidFill>
              </a:rPr>
              <a:t>o</a:t>
            </a:r>
          </a:p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solución</a:t>
            </a:r>
            <a:endParaRPr lang="es-CO" sz="2000" b="1" dirty="0">
              <a:solidFill>
                <a:srgbClr val="0072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70850" y="1045408"/>
            <a:ext cx="59628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solidFill>
                  <a:srgbClr val="009900"/>
                </a:solidFill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s-CO" sz="36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9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718"/>
          <p:cNvSpPr>
            <a:spLocks noChangeArrowheads="1"/>
          </p:cNvSpPr>
          <p:nvPr/>
        </p:nvSpPr>
        <p:spPr bwMode="auto">
          <a:xfrm>
            <a:off x="0" y="0"/>
            <a:ext cx="9144000" cy="5626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El imagen de proceso: con problemas</a:t>
            </a:r>
            <a:endParaRPr lang="es-CO" sz="28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0" y="626925"/>
            <a:ext cx="9144000" cy="1671801"/>
          </a:xfrm>
          <a:prstGeom prst="roundRect">
            <a:avLst>
              <a:gd name="adj" fmla="val 318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>
                <a:solidFill>
                  <a:srgbClr val="007200"/>
                </a:solidFill>
              </a:rPr>
              <a:t>Cliente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2386825"/>
            <a:ext cx="9144000" cy="1671801"/>
          </a:xfrm>
          <a:prstGeom prst="roundRect">
            <a:avLst>
              <a:gd name="adj" fmla="val 318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 smtClean="0">
                <a:solidFill>
                  <a:schemeClr val="accent6">
                    <a:lumMod val="75000"/>
                  </a:schemeClr>
                </a:solidFill>
              </a:rPr>
              <a:t>Proveedor A</a:t>
            </a:r>
            <a:endParaRPr lang="es-CO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4139001"/>
            <a:ext cx="9144000" cy="1671801"/>
          </a:xfrm>
          <a:prstGeom prst="roundRect">
            <a:avLst>
              <a:gd name="adj" fmla="val 318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400" b="1">
                <a:solidFill>
                  <a:schemeClr val="accent6">
                    <a:lumMod val="75000"/>
                  </a:schemeClr>
                </a:solidFill>
              </a:rPr>
              <a:t>Proveedor </a:t>
            </a:r>
            <a:r>
              <a:rPr lang="es-CO" sz="2400" b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s-CO" sz="24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71663" y="2660101"/>
            <a:ext cx="2594302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Recibir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Pasar</a:t>
            </a:r>
            <a:endParaRPr lang="es-CO" b="1">
              <a:solidFill>
                <a:srgbClr val="0072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50824" y="4436076"/>
            <a:ext cx="2910674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Recibir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Resolver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  <a:endParaRPr lang="es-CO" b="1">
              <a:solidFill>
                <a:srgbClr val="0072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642483" y="2699976"/>
            <a:ext cx="2895816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smtClean="0">
                <a:solidFill>
                  <a:srgbClr val="007200"/>
                </a:solidFill>
              </a:rPr>
              <a:t>Aprobar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Comunicar</a:t>
            </a:r>
          </a:p>
          <a:p>
            <a:pPr algn="ctr"/>
            <a:r>
              <a:rPr lang="es-CO" b="1" smtClean="0">
                <a:solidFill>
                  <a:srgbClr val="007200"/>
                </a:solidFill>
              </a:rPr>
              <a:t>Pasar</a:t>
            </a:r>
          </a:p>
        </p:txBody>
      </p:sp>
      <p:sp>
        <p:nvSpPr>
          <p:cNvPr id="7" name="Down Arrow 6"/>
          <p:cNvSpPr/>
          <p:nvPr/>
        </p:nvSpPr>
        <p:spPr>
          <a:xfrm>
            <a:off x="2076793" y="1885324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Down Arrow 13"/>
          <p:cNvSpPr/>
          <p:nvPr/>
        </p:nvSpPr>
        <p:spPr>
          <a:xfrm>
            <a:off x="4203896" y="3676377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Down Arrow 14"/>
          <p:cNvSpPr/>
          <p:nvPr/>
        </p:nvSpPr>
        <p:spPr>
          <a:xfrm>
            <a:off x="3062402" y="1885324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Down Arrow 15"/>
          <p:cNvSpPr/>
          <p:nvPr/>
        </p:nvSpPr>
        <p:spPr>
          <a:xfrm>
            <a:off x="6346543" y="3676377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Down Arrow 16"/>
          <p:cNvSpPr/>
          <p:nvPr/>
        </p:nvSpPr>
        <p:spPr>
          <a:xfrm flipV="1">
            <a:off x="2764636" y="1885324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Down Arrow 17"/>
          <p:cNvSpPr/>
          <p:nvPr/>
        </p:nvSpPr>
        <p:spPr>
          <a:xfrm flipV="1">
            <a:off x="6089092" y="3676377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Down Arrow 18"/>
          <p:cNvSpPr/>
          <p:nvPr/>
        </p:nvSpPr>
        <p:spPr>
          <a:xfrm flipV="1">
            <a:off x="6663061" y="3676377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Down Arrow 19"/>
          <p:cNvSpPr/>
          <p:nvPr/>
        </p:nvSpPr>
        <p:spPr>
          <a:xfrm flipV="1">
            <a:off x="7251607" y="1885324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TextBox 7"/>
          <p:cNvSpPr txBox="1"/>
          <p:nvPr/>
        </p:nvSpPr>
        <p:spPr>
          <a:xfrm>
            <a:off x="7703355" y="6077238"/>
            <a:ext cx="1030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smtClean="0">
                <a:latin typeface="+mn-lt"/>
              </a:rPr>
              <a:t>Tiempo</a:t>
            </a:r>
            <a:endParaRPr lang="es-CO" sz="200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91673" y="835577"/>
            <a:ext cx="3792943" cy="100269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smtClean="0">
                <a:solidFill>
                  <a:schemeClr val="bg2">
                    <a:lumMod val="75000"/>
                  </a:schemeClr>
                </a:solidFill>
              </a:rPr>
              <a:t>Esperar………¿Qué pasa?</a:t>
            </a:r>
          </a:p>
          <a:p>
            <a:pPr algn="ctr"/>
            <a:endParaRPr lang="es-CO" sz="20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14</a:t>
            </a:fld>
            <a:endParaRPr lang="nl-NL" dirty="0"/>
          </a:p>
        </p:txBody>
      </p:sp>
      <p:sp>
        <p:nvSpPr>
          <p:cNvPr id="24" name="Down Arrow 23"/>
          <p:cNvSpPr/>
          <p:nvPr/>
        </p:nvSpPr>
        <p:spPr>
          <a:xfrm>
            <a:off x="6940909" y="1885324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Down Arrow 24"/>
          <p:cNvSpPr/>
          <p:nvPr/>
        </p:nvSpPr>
        <p:spPr>
          <a:xfrm flipV="1">
            <a:off x="8285853" y="1885324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Down Arrow 25"/>
          <p:cNvSpPr/>
          <p:nvPr/>
        </p:nvSpPr>
        <p:spPr>
          <a:xfrm rot="16200000" flipH="1">
            <a:off x="265222" y="5603739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Down Arrow 26"/>
          <p:cNvSpPr/>
          <p:nvPr/>
        </p:nvSpPr>
        <p:spPr>
          <a:xfrm rot="5400000" flipV="1">
            <a:off x="265222" y="5897470"/>
            <a:ext cx="209006" cy="739450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Down Arrow 27"/>
          <p:cNvSpPr/>
          <p:nvPr/>
        </p:nvSpPr>
        <p:spPr>
          <a:xfrm rot="5400000" flipV="1">
            <a:off x="265222" y="6180930"/>
            <a:ext cx="209006" cy="739450"/>
          </a:xfrm>
          <a:prstGeom prst="downArrow">
            <a:avLst/>
          </a:prstGeom>
          <a:solidFill>
            <a:srgbClr val="009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TextBox 2"/>
          <p:cNvSpPr txBox="1"/>
          <p:nvPr/>
        </p:nvSpPr>
        <p:spPr>
          <a:xfrm>
            <a:off x="701778" y="5765476"/>
            <a:ext cx="13778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>
                <a:latin typeface="+mn-lt"/>
              </a:rPr>
              <a:t>p</a:t>
            </a:r>
            <a:r>
              <a:rPr lang="es-CO" smtClean="0">
                <a:latin typeface="+mn-lt"/>
              </a:rPr>
              <a:t>regunta</a:t>
            </a:r>
          </a:p>
          <a:p>
            <a:pPr algn="ctr"/>
            <a:r>
              <a:rPr lang="es-CO">
                <a:latin typeface="+mn-lt"/>
              </a:rPr>
              <a:t>i</a:t>
            </a:r>
            <a:r>
              <a:rPr lang="es-CO" smtClean="0">
                <a:latin typeface="+mn-lt"/>
              </a:rPr>
              <a:t>nformación</a:t>
            </a:r>
          </a:p>
          <a:p>
            <a:pPr algn="ctr"/>
            <a:r>
              <a:rPr lang="es-CO" smtClean="0">
                <a:latin typeface="+mn-lt"/>
              </a:rPr>
              <a:t>solución</a:t>
            </a:r>
            <a:endParaRPr lang="es-CO"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121291" y="6064250"/>
            <a:ext cx="2237798" cy="1543"/>
          </a:xfrm>
          <a:prstGeom prst="straightConnector1">
            <a:avLst/>
          </a:prstGeom>
          <a:ln w="101600" cmpd="sng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053738" y="1186518"/>
            <a:ext cx="59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s-CO" sz="3600"/>
          </a:p>
        </p:txBody>
      </p:sp>
      <p:sp>
        <p:nvSpPr>
          <p:cNvPr id="21504" name="Rectangle 21503"/>
          <p:cNvSpPr/>
          <p:nvPr/>
        </p:nvSpPr>
        <p:spPr>
          <a:xfrm>
            <a:off x="2038498" y="1336924"/>
            <a:ext cx="367598" cy="334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smtClean="0">
                <a:solidFill>
                  <a:srgbClr val="FF0000"/>
                </a:solidFill>
              </a:rPr>
              <a:t>?</a:t>
            </a:r>
            <a:endParaRPr lang="es-CO" sz="2800" b="1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21536" y="819825"/>
            <a:ext cx="1486866" cy="103515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Pregunta</a:t>
            </a:r>
          </a:p>
          <a:p>
            <a:pPr algn="ctr"/>
            <a:r>
              <a:rPr lang="es-CO" sz="2000" b="1" dirty="0">
                <a:solidFill>
                  <a:srgbClr val="007200"/>
                </a:solidFill>
              </a:rPr>
              <a:t>o</a:t>
            </a:r>
            <a:endParaRPr lang="es-CO" sz="2000" b="1" dirty="0" smtClean="0">
              <a:solidFill>
                <a:srgbClr val="007200"/>
              </a:solidFill>
            </a:endParaRPr>
          </a:p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problema</a:t>
            </a:r>
            <a:r>
              <a:rPr lang="es-CO" sz="2400" b="1" dirty="0" smtClean="0">
                <a:solidFill>
                  <a:srgbClr val="007200"/>
                </a:solidFill>
              </a:rPr>
              <a:t> </a:t>
            </a:r>
            <a:r>
              <a:rPr lang="es-CO" sz="2000" b="1" dirty="0" smtClean="0">
                <a:solidFill>
                  <a:srgbClr val="007200"/>
                </a:solidFill>
              </a:rPr>
              <a:t>            </a:t>
            </a:r>
            <a:endParaRPr lang="es-CO" sz="2000" b="1" dirty="0">
              <a:solidFill>
                <a:srgbClr val="0072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37053" y="859700"/>
            <a:ext cx="1600032" cy="98057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Respuesta</a:t>
            </a:r>
            <a:br>
              <a:rPr lang="es-CO" sz="2000" b="1" dirty="0" smtClean="0">
                <a:solidFill>
                  <a:srgbClr val="007200"/>
                </a:solidFill>
              </a:rPr>
            </a:br>
            <a:r>
              <a:rPr lang="es-CO" sz="2000" b="1" dirty="0" smtClean="0">
                <a:solidFill>
                  <a:srgbClr val="007200"/>
                </a:solidFill>
              </a:rPr>
              <a:t>o</a:t>
            </a:r>
          </a:p>
          <a:p>
            <a:pPr algn="ctr"/>
            <a:r>
              <a:rPr lang="es-CO" sz="2000" b="1" dirty="0" smtClean="0">
                <a:solidFill>
                  <a:srgbClr val="007200"/>
                </a:solidFill>
              </a:rPr>
              <a:t>solución</a:t>
            </a:r>
            <a:endParaRPr lang="es-CO" sz="2000" b="1" dirty="0">
              <a:solidFill>
                <a:srgbClr val="007200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7529243" y="1885324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Down Arrow 32"/>
          <p:cNvSpPr/>
          <p:nvPr/>
        </p:nvSpPr>
        <p:spPr>
          <a:xfrm>
            <a:off x="5824865" y="3676377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Multiply 20"/>
          <p:cNvSpPr/>
          <p:nvPr/>
        </p:nvSpPr>
        <p:spPr>
          <a:xfrm>
            <a:off x="6004548" y="3763178"/>
            <a:ext cx="391942" cy="444917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/>
          </a:p>
        </p:txBody>
      </p:sp>
      <p:sp>
        <p:nvSpPr>
          <p:cNvPr id="34" name="Multiply 33"/>
          <p:cNvSpPr/>
          <p:nvPr/>
        </p:nvSpPr>
        <p:spPr>
          <a:xfrm>
            <a:off x="7160319" y="1955589"/>
            <a:ext cx="391942" cy="444917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/>
          </a:p>
        </p:txBody>
      </p:sp>
      <p:sp>
        <p:nvSpPr>
          <p:cNvPr id="35" name="Down Arrow 34"/>
          <p:cNvSpPr/>
          <p:nvPr/>
        </p:nvSpPr>
        <p:spPr>
          <a:xfrm flipV="1">
            <a:off x="6005539" y="1880925"/>
            <a:ext cx="209006" cy="739450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Down Arrow 35"/>
          <p:cNvSpPr/>
          <p:nvPr/>
        </p:nvSpPr>
        <p:spPr>
          <a:xfrm>
            <a:off x="5660518" y="1896605"/>
            <a:ext cx="209006" cy="73945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Down Arrow 36"/>
          <p:cNvSpPr/>
          <p:nvPr/>
        </p:nvSpPr>
        <p:spPr>
          <a:xfrm flipV="1">
            <a:off x="2332588" y="1876526"/>
            <a:ext cx="209006" cy="739450"/>
          </a:xfrm>
          <a:prstGeom prst="down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461027" y="6066633"/>
            <a:ext cx="2371202" cy="0"/>
          </a:xfrm>
          <a:prstGeom prst="straightConnector1">
            <a:avLst/>
          </a:prstGeom>
          <a:ln w="101600" cmpd="sng">
            <a:solidFill>
              <a:schemeClr val="bg2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918224" y="6064250"/>
            <a:ext cx="1554158" cy="0"/>
          </a:xfrm>
          <a:prstGeom prst="straightConnector1">
            <a:avLst/>
          </a:prstGeom>
          <a:ln w="101600" cmpd="sng">
            <a:solidFill>
              <a:srgbClr val="6B6BCF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53738" y="1031297"/>
            <a:ext cx="59628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solidFill>
                  <a:srgbClr val="009900"/>
                </a:solidFill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s-CO" sz="36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4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689297" y="1343348"/>
            <a:ext cx="8229600" cy="4525963"/>
          </a:xfrm>
        </p:spPr>
        <p:txBody>
          <a:bodyPr/>
          <a:lstStyle/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El momento de la verdad (J. Carlzon - SAS).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Comunicación sobre estatus de la pregunta.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Responsabilidades de las personas dentro la cadena para tener las decisiones adecuades.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Comportamiento de las personas.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Estar atento: </a:t>
            </a:r>
          </a:p>
          <a:p>
            <a:pPr lvl="2"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¿Qué pasa? </a:t>
            </a:r>
          </a:p>
          <a:p>
            <a:pPr lvl="2"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¿Cúal es una buena solución?</a:t>
            </a:r>
          </a:p>
          <a:p>
            <a:pPr eaLnBrk="1" hangingPunct="1"/>
            <a:r>
              <a:rPr lang="es-CO" sz="2800" dirty="0" smtClean="0">
                <a:solidFill>
                  <a:srgbClr val="2D2D8A"/>
                </a:solidFill>
                <a:latin typeface="Arial" charset="0"/>
                <a:cs typeface="Arial" charset="0"/>
              </a:rPr>
              <a:t>La calidad de la cadena.   </a:t>
            </a:r>
            <a:endParaRPr lang="es-CO" sz="2800" dirty="0">
              <a:solidFill>
                <a:srgbClr val="2D2D8A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Rectangle 718"/>
          <p:cNvSpPr>
            <a:spLocks noChangeArrowheads="1"/>
          </p:cNvSpPr>
          <p:nvPr/>
        </p:nvSpPr>
        <p:spPr bwMode="auto">
          <a:xfrm>
            <a:off x="0" y="1"/>
            <a:ext cx="9144000" cy="635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n-US" sz="3200" dirty="0">
                <a:solidFill>
                  <a:srgbClr val="2D2D8A"/>
                </a:solidFill>
                <a:latin typeface="Arial" charset="0"/>
              </a:rPr>
              <a:t>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¿Quáles son los elementos críticos?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2399BEE-A7F6-2448-811A-AAA4DD0A4AFE}" type="slidenum">
              <a:rPr lang="nl-NL">
                <a:latin typeface="Arial" charset="0"/>
              </a:rPr>
              <a:pPr eaLnBrk="1" hangingPunct="1"/>
              <a:t>15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5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0"/>
            <a:ext cx="9144000" cy="339724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>
                <a:solidFill>
                  <a:srgbClr val="2D2D8A"/>
                </a:solidFill>
                <a:latin typeface="Arial" charset="0"/>
              </a:rPr>
              <a:t>Satisfacción del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cliente: ¿Cómo se mide?</a:t>
            </a:r>
            <a:r>
              <a:rPr lang="en-US" sz="3200" dirty="0" smtClean="0">
                <a:solidFill>
                  <a:srgbClr val="2D2D8A"/>
                </a:solidFill>
                <a:latin typeface="Arial" charset="0"/>
              </a:rPr>
              <a:t> </a:t>
            </a:r>
            <a:endParaRPr lang="en-US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255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195076" y="734995"/>
            <a:ext cx="8722097" cy="5327685"/>
          </a:xfrm>
        </p:spPr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es-CO" sz="2800" b="1" dirty="0">
                <a:solidFill>
                  <a:srgbClr val="2D2D8A"/>
                </a:solidFill>
                <a:latin typeface="Arial" charset="0"/>
              </a:rPr>
              <a:t>Encuestas </a:t>
            </a:r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cualitativas</a:t>
            </a:r>
          </a:p>
          <a:p>
            <a:pPr lvl="2" eaLnBrk="1" hangingPunct="1">
              <a:lnSpc>
                <a:spcPct val="12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entrevistas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a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fondo </a:t>
            </a:r>
          </a:p>
          <a:p>
            <a:pPr lvl="2" eaLnBrk="1" hangingPunct="1">
              <a:lnSpc>
                <a:spcPct val="12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grupos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de discusión</a:t>
            </a: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2"/>
            </a:pPr>
            <a:r>
              <a:rPr lang="es-CO" sz="2800" b="1" dirty="0">
                <a:solidFill>
                  <a:srgbClr val="2D2D8A"/>
                </a:solidFill>
                <a:latin typeface="Arial" charset="0"/>
              </a:rPr>
              <a:t>E</a:t>
            </a:r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ncuestas cuantitativas </a:t>
            </a:r>
          </a:p>
          <a:p>
            <a:pPr lvl="2" eaLnBrk="1" hangingPunct="1">
              <a:lnSpc>
                <a:spcPct val="120000"/>
              </a:lnSpc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entrevistas personales </a:t>
            </a:r>
          </a:p>
          <a:p>
            <a:pPr lvl="2" eaLnBrk="1" hangingPunct="1">
              <a:lnSpc>
                <a:spcPct val="120000"/>
              </a:lnSpc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entrevistas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por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teléfono </a:t>
            </a:r>
          </a:p>
          <a:p>
            <a:pPr lvl="2" eaLnBrk="1" hangingPunct="1">
              <a:lnSpc>
                <a:spcPct val="120000"/>
              </a:lnSpc>
            </a:pP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cuestionarios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de auto-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respuesta</a:t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(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enviados por correo, distribuidos con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el producto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, proporcionados en línea vía internet)</a:t>
            </a:r>
            <a:endParaRPr lang="en-US" sz="2800" dirty="0">
              <a:solidFill>
                <a:srgbClr val="2D2D8A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endParaRPr lang="en-US" sz="28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1507" name="Rectangle 718"/>
          <p:cNvSpPr>
            <a:spLocks noChangeArrowheads="1"/>
          </p:cNvSpPr>
          <p:nvPr/>
        </p:nvSpPr>
        <p:spPr bwMode="auto">
          <a:xfrm>
            <a:off x="0" y="0"/>
            <a:ext cx="9144000" cy="59266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>
                <a:solidFill>
                  <a:srgbClr val="2D2D8A"/>
                </a:solidFill>
                <a:latin typeface="Arial" charset="0"/>
              </a:rPr>
              <a:t>Encuestas al cliente</a:t>
            </a:r>
            <a:r>
              <a:rPr lang="en-US" sz="3200" dirty="0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8583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2800" dirty="0">
                <a:solidFill>
                  <a:srgbClr val="2D2D8A"/>
                </a:solidFill>
                <a:latin typeface="Arial" charset="0"/>
              </a:rPr>
              <a:t>¡La percepción del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cliente determine </a:t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el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grado de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satisfacción!</a:t>
            </a:r>
            <a:endParaRPr lang="es-CO" sz="2800" dirty="0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682059"/>
              </p:ext>
            </p:extLst>
          </p:nvPr>
        </p:nvGraphicFramePr>
        <p:xfrm>
          <a:off x="996432" y="4349750"/>
          <a:ext cx="4751388" cy="731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3796"/>
                <a:gridCol w="1583796"/>
                <a:gridCol w="1583796"/>
              </a:tblGrid>
              <a:tr h="7318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40" marB="4574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40" marB="4574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40" marB="45740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3022" name="Tekstvak 13"/>
          <p:cNvSpPr txBox="1">
            <a:spLocks noChangeArrowheads="1"/>
          </p:cNvSpPr>
          <p:nvPr/>
        </p:nvSpPr>
        <p:spPr bwMode="auto">
          <a:xfrm>
            <a:off x="2069582" y="5721350"/>
            <a:ext cx="3376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222268"/>
                </a:solidFill>
                <a:latin typeface="Arial" charset="0"/>
              </a:rPr>
              <a:t>Grado de satisfacción</a:t>
            </a:r>
            <a:endParaRPr lang="en-US" sz="20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3023" name="Tekstvak 14"/>
          <p:cNvSpPr txBox="1">
            <a:spLocks noChangeArrowheads="1"/>
          </p:cNvSpPr>
          <p:nvPr/>
        </p:nvSpPr>
        <p:spPr bwMode="auto">
          <a:xfrm>
            <a:off x="1109145" y="5391150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22268"/>
                </a:solidFill>
                <a:latin typeface="Arial" charset="0"/>
              </a:rPr>
              <a:t>Bajo</a:t>
            </a:r>
            <a:endParaRPr lang="en-US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3024" name="Tekstvak 15"/>
          <p:cNvSpPr txBox="1">
            <a:spLocks noChangeArrowheads="1"/>
          </p:cNvSpPr>
          <p:nvPr/>
        </p:nvSpPr>
        <p:spPr bwMode="auto">
          <a:xfrm>
            <a:off x="5092182" y="539115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222268"/>
                </a:solidFill>
                <a:latin typeface="Arial" charset="0"/>
              </a:rPr>
              <a:t>Alto</a:t>
            </a:r>
          </a:p>
        </p:txBody>
      </p:sp>
      <p:sp>
        <p:nvSpPr>
          <p:cNvPr id="25" name="Ovaal 24"/>
          <p:cNvSpPr/>
          <p:nvPr/>
        </p:nvSpPr>
        <p:spPr>
          <a:xfrm>
            <a:off x="1067467" y="6183274"/>
            <a:ext cx="441122" cy="521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026" name="Tekstvak 25"/>
          <p:cNvSpPr txBox="1">
            <a:spLocks noChangeArrowheads="1"/>
          </p:cNvSpPr>
          <p:nvPr/>
        </p:nvSpPr>
        <p:spPr bwMode="auto">
          <a:xfrm>
            <a:off x="1550470" y="6227763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62673"/>
                </a:solidFill>
                <a:latin typeface="Arial" charset="0"/>
              </a:rPr>
              <a:t>cliente</a:t>
            </a:r>
            <a:endParaRPr lang="en-US" b="1" dirty="0">
              <a:solidFill>
                <a:srgbClr val="262673"/>
              </a:solidFill>
              <a:latin typeface="Arial" charset="0"/>
            </a:endParaRPr>
          </a:p>
        </p:txBody>
      </p:sp>
      <p:sp>
        <p:nvSpPr>
          <p:cNvPr id="40" name="Tijdelijke aanduiding voor dianummer 39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72D96C-1981-9A4D-B7B8-AA7A695C2A48}" type="slidenum">
              <a:rPr lang="nl-NL">
                <a:latin typeface="Arial" charset="0"/>
              </a:rPr>
              <a:pPr eaLnBrk="1" hangingPunct="1"/>
              <a:t>18</a:t>
            </a:fld>
            <a:endParaRPr lang="nl-NL" dirty="0">
              <a:latin typeface="Arial" charset="0"/>
            </a:endParaRPr>
          </a:p>
        </p:txBody>
      </p:sp>
      <p:graphicFrame>
        <p:nvGraphicFramePr>
          <p:cNvPr id="29" name="Tabel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96439"/>
              </p:ext>
            </p:extLst>
          </p:nvPr>
        </p:nvGraphicFramePr>
        <p:xfrm>
          <a:off x="6346825" y="2674014"/>
          <a:ext cx="2797175" cy="2427288"/>
        </p:xfrm>
        <a:graphic>
          <a:graphicData uri="http://schemas.openxmlformats.org/drawingml/2006/table">
            <a:tbl>
              <a:tblPr/>
              <a:tblGrid>
                <a:gridCol w="358775"/>
                <a:gridCol w="24384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Solución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Precio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Información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Tiempo de entrega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Comportamiento 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Ovaal 29"/>
          <p:cNvSpPr/>
          <p:nvPr/>
        </p:nvSpPr>
        <p:spPr>
          <a:xfrm>
            <a:off x="5082499" y="4413250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Ovaal 30"/>
          <p:cNvSpPr/>
          <p:nvPr/>
        </p:nvSpPr>
        <p:spPr>
          <a:xfrm>
            <a:off x="1062930" y="4395788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Ovaal 37"/>
          <p:cNvSpPr/>
          <p:nvPr/>
        </p:nvSpPr>
        <p:spPr>
          <a:xfrm>
            <a:off x="3177686" y="4410075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9" name="Ovaal 38"/>
          <p:cNvSpPr/>
          <p:nvPr/>
        </p:nvSpPr>
        <p:spPr>
          <a:xfrm>
            <a:off x="4384157" y="4410075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1763881" y="4398963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cxnSp>
        <p:nvCxnSpPr>
          <p:cNvPr id="18" name="Rechte verbindingslijn met pijl 17"/>
          <p:cNvCxnSpPr/>
          <p:nvPr/>
        </p:nvCxnSpPr>
        <p:spPr>
          <a:xfrm>
            <a:off x="2391845" y="5578475"/>
            <a:ext cx="2220912" cy="1588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366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18"/>
          <p:cNvSpPr>
            <a:spLocks noChangeArrowheads="1"/>
          </p:cNvSpPr>
          <p:nvPr/>
        </p:nvSpPr>
        <p:spPr bwMode="auto">
          <a:xfrm>
            <a:off x="0" y="0"/>
            <a:ext cx="9144000" cy="649111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2800" dirty="0">
                <a:solidFill>
                  <a:srgbClr val="2D2D8A"/>
                </a:solidFill>
                <a:latin typeface="Arial" charset="0"/>
              </a:rPr>
              <a:t>¡La percepción del cliente: satisfacción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e </a:t>
            </a:r>
            <a:r>
              <a:rPr lang="es-CO" sz="2800" dirty="0">
                <a:solidFill>
                  <a:srgbClr val="2D2D8A"/>
                </a:solidFill>
                <a:latin typeface="Arial" charset="0"/>
              </a:rPr>
              <a:t>importancia!</a:t>
            </a:r>
          </a:p>
        </p:txBody>
      </p: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670478"/>
              </p:ext>
            </p:extLst>
          </p:nvPr>
        </p:nvGraphicFramePr>
        <p:xfrm>
          <a:off x="1039497" y="1555750"/>
          <a:ext cx="4751388" cy="3727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3796"/>
                <a:gridCol w="1583796"/>
                <a:gridCol w="1583796"/>
              </a:tblGrid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</a:tr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</a:tr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4057" name="Tekstvak 13"/>
          <p:cNvSpPr txBox="1">
            <a:spLocks noChangeArrowheads="1"/>
          </p:cNvSpPr>
          <p:nvPr/>
        </p:nvSpPr>
        <p:spPr bwMode="auto">
          <a:xfrm>
            <a:off x="2206309" y="5707063"/>
            <a:ext cx="2862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222268"/>
                </a:solidFill>
                <a:latin typeface="Arial" charset="0"/>
              </a:rPr>
              <a:t>Grado de satisfacción</a:t>
            </a:r>
            <a:endParaRPr lang="en-US" sz="20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4058" name="Tekstvak 14"/>
          <p:cNvSpPr txBox="1">
            <a:spLocks noChangeArrowheads="1"/>
          </p:cNvSpPr>
          <p:nvPr/>
        </p:nvSpPr>
        <p:spPr bwMode="auto">
          <a:xfrm>
            <a:off x="1125222" y="5391150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22268"/>
                </a:solidFill>
                <a:latin typeface="Arial" charset="0"/>
              </a:rPr>
              <a:t>Bajo</a:t>
            </a:r>
            <a:endParaRPr lang="en-US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4059" name="Tekstvak 15"/>
          <p:cNvSpPr txBox="1">
            <a:spLocks noChangeArrowheads="1"/>
          </p:cNvSpPr>
          <p:nvPr/>
        </p:nvSpPr>
        <p:spPr bwMode="auto">
          <a:xfrm>
            <a:off x="5108259" y="539115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222268"/>
                </a:solidFill>
                <a:latin typeface="Arial" charset="0"/>
              </a:rPr>
              <a:t>Alto</a:t>
            </a:r>
          </a:p>
        </p:txBody>
      </p:sp>
      <p:sp>
        <p:nvSpPr>
          <p:cNvPr id="17" name="Ovaal 16"/>
          <p:cNvSpPr/>
          <p:nvPr/>
        </p:nvSpPr>
        <p:spPr>
          <a:xfrm>
            <a:off x="4392825" y="1903421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8" name="Ovaal 17"/>
          <p:cNvSpPr/>
          <p:nvPr/>
        </p:nvSpPr>
        <p:spPr>
          <a:xfrm>
            <a:off x="3157924" y="3072606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9" name="Ovaal 18"/>
          <p:cNvSpPr/>
          <p:nvPr/>
        </p:nvSpPr>
        <p:spPr>
          <a:xfrm>
            <a:off x="1506141" y="1847116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0" name="Ovaal 19"/>
          <p:cNvSpPr/>
          <p:nvPr/>
        </p:nvSpPr>
        <p:spPr>
          <a:xfrm>
            <a:off x="1940002" y="4342683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1" name="Ovaal 20"/>
          <p:cNvSpPr/>
          <p:nvPr/>
        </p:nvSpPr>
        <p:spPr>
          <a:xfrm>
            <a:off x="5101909" y="3093114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graphicFrame>
        <p:nvGraphicFramePr>
          <p:cNvPr id="24" name="Tabe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8541"/>
              </p:ext>
            </p:extLst>
          </p:nvPr>
        </p:nvGraphicFramePr>
        <p:xfrm>
          <a:off x="6346825" y="2841625"/>
          <a:ext cx="2797175" cy="2427288"/>
        </p:xfrm>
        <a:graphic>
          <a:graphicData uri="http://schemas.openxmlformats.org/drawingml/2006/table">
            <a:tbl>
              <a:tblPr/>
              <a:tblGrid>
                <a:gridCol w="358775"/>
                <a:gridCol w="24384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Solución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Precio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Información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Tiempo de entrega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Comportamiento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al 24"/>
          <p:cNvSpPr/>
          <p:nvPr/>
        </p:nvSpPr>
        <p:spPr>
          <a:xfrm>
            <a:off x="1250634" y="6227763"/>
            <a:ext cx="347663" cy="39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86" name="Tekstvak 25"/>
          <p:cNvSpPr txBox="1">
            <a:spLocks noChangeArrowheads="1"/>
          </p:cNvSpPr>
          <p:nvPr/>
        </p:nvSpPr>
        <p:spPr bwMode="auto">
          <a:xfrm>
            <a:off x="1566547" y="6227763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62673"/>
                </a:solidFill>
                <a:latin typeface="Arial" charset="0"/>
              </a:rPr>
              <a:t>cliente</a:t>
            </a:r>
            <a:endParaRPr lang="en-US" b="1" dirty="0">
              <a:solidFill>
                <a:srgbClr val="262673"/>
              </a:solidFill>
              <a:latin typeface="Arial" charset="0"/>
            </a:endParaRPr>
          </a:p>
        </p:txBody>
      </p:sp>
      <p:sp>
        <p:nvSpPr>
          <p:cNvPr id="40" name="Tijdelijke aanduiding voor dianummer 39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8BE9133-3C17-6F4C-BC1B-482BAE8286AA}" type="slidenum">
              <a:rPr lang="nl-NL">
                <a:latin typeface="Arial" charset="0"/>
              </a:rPr>
              <a:pPr eaLnBrk="1" hangingPunct="1"/>
              <a:t>19</a:t>
            </a:fld>
            <a:endParaRPr lang="nl-NL" dirty="0">
              <a:latin typeface="Arial" charset="0"/>
            </a:endParaRPr>
          </a:p>
        </p:txBody>
      </p:sp>
      <p:sp>
        <p:nvSpPr>
          <p:cNvPr id="22" name="Tekstvak 10"/>
          <p:cNvSpPr txBox="1">
            <a:spLocks noChangeArrowheads="1"/>
          </p:cNvSpPr>
          <p:nvPr/>
        </p:nvSpPr>
        <p:spPr bwMode="auto">
          <a:xfrm>
            <a:off x="109756" y="1487605"/>
            <a:ext cx="492443" cy="313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O" sz="2000" b="1" dirty="0">
                <a:solidFill>
                  <a:srgbClr val="222268"/>
                </a:solidFill>
                <a:latin typeface="Arial" pitchFamily="34" charset="0"/>
                <a:ea typeface="+mn-ea"/>
                <a:cs typeface="Arial" pitchFamily="34" charset="0"/>
              </a:rPr>
              <a:t>Grado de importancia</a:t>
            </a:r>
            <a:endParaRPr lang="en-US" sz="2000" b="1" dirty="0">
              <a:solidFill>
                <a:srgbClr val="222268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Tekstvak 11"/>
          <p:cNvSpPr txBox="1">
            <a:spLocks noChangeArrowheads="1"/>
          </p:cNvSpPr>
          <p:nvPr/>
        </p:nvSpPr>
        <p:spPr bwMode="auto">
          <a:xfrm>
            <a:off x="331270" y="4613275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22268"/>
                </a:solidFill>
                <a:latin typeface="Arial" charset="0"/>
              </a:rPr>
              <a:t>Bajo</a:t>
            </a:r>
            <a:endParaRPr lang="en-US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26" name="Tekstvak 12"/>
          <p:cNvSpPr txBox="1">
            <a:spLocks noChangeArrowheads="1"/>
          </p:cNvSpPr>
          <p:nvPr/>
        </p:nvSpPr>
        <p:spPr bwMode="auto">
          <a:xfrm>
            <a:off x="408306" y="166052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222268"/>
                </a:solidFill>
                <a:latin typeface="Arial" charset="0"/>
              </a:rPr>
              <a:t>Alto</a:t>
            </a:r>
          </a:p>
        </p:txBody>
      </p:sp>
    </p:spTree>
    <p:extLst>
      <p:ext uri="{BB962C8B-B14F-4D97-AF65-F5344CB8AC3E}">
        <p14:creationId xmlns:p14="http://schemas.microsoft.com/office/powerpoint/2010/main" val="416143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3" name="Rectangle 718"/>
          <p:cNvSpPr>
            <a:spLocks noChangeArrowheads="1"/>
          </p:cNvSpPr>
          <p:nvPr/>
        </p:nvSpPr>
        <p:spPr bwMode="auto">
          <a:xfrm>
            <a:off x="0" y="0"/>
            <a:ext cx="9144000" cy="339724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noProof="1" smtClean="0">
                <a:solidFill>
                  <a:srgbClr val="2D2D8A"/>
                </a:solidFill>
                <a:latin typeface="Arial" charset="0"/>
              </a:rPr>
              <a:t>Satisfacción del cliente: ¿Qué es? </a:t>
            </a:r>
            <a:endParaRPr lang="es-CO" sz="3200" noProof="1">
              <a:solidFill>
                <a:srgbClr val="2D2D8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11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2800" dirty="0">
                <a:solidFill>
                  <a:srgbClr val="2D2D8A"/>
                </a:solidFill>
                <a:latin typeface="Arial" charset="0"/>
              </a:rPr>
              <a:t>Dos percepciones: ¡La percepción del cliente y la </a:t>
            </a:r>
          </a:p>
          <a:p>
            <a:pPr algn="ctr" defTabSz="785813"/>
            <a:r>
              <a:rPr lang="es-CO" sz="2800" dirty="0">
                <a:solidFill>
                  <a:srgbClr val="2D2D8A"/>
                </a:solidFill>
                <a:latin typeface="Arial" charset="0"/>
              </a:rPr>
              <a:t>idea de los proveedores sobre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su percepción!</a:t>
            </a:r>
            <a:endParaRPr lang="es-CO" sz="2800" dirty="0">
              <a:solidFill>
                <a:srgbClr val="2D2D8A"/>
              </a:solidFill>
              <a:latin typeface="Arial" charset="0"/>
            </a:endParaRPr>
          </a:p>
        </p:txBody>
      </p: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340446"/>
              </p:ext>
            </p:extLst>
          </p:nvPr>
        </p:nvGraphicFramePr>
        <p:xfrm>
          <a:off x="1023420" y="1555750"/>
          <a:ext cx="4751388" cy="3727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3796"/>
                <a:gridCol w="1583796"/>
                <a:gridCol w="1583796"/>
              </a:tblGrid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0000"/>
                    </a:solidFill>
                  </a:tcPr>
                </a:tc>
              </a:tr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FFFF00"/>
                    </a:solidFill>
                  </a:tcPr>
                </a:tc>
              </a:tr>
              <a:tr h="12424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4" marR="91454" marT="45728" marB="45728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3030" name="Tekstvak 10"/>
          <p:cNvSpPr txBox="1">
            <a:spLocks noChangeArrowheads="1"/>
          </p:cNvSpPr>
          <p:nvPr/>
        </p:nvSpPr>
        <p:spPr bwMode="auto">
          <a:xfrm>
            <a:off x="109756" y="1487605"/>
            <a:ext cx="492443" cy="313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spAutoFit/>
          </a:bodyPr>
          <a:lstStyle/>
          <a:p>
            <a:pPr>
              <a:defRPr/>
            </a:pPr>
            <a:r>
              <a:rPr lang="es-CO" sz="2000" b="1" dirty="0">
                <a:solidFill>
                  <a:srgbClr val="222268"/>
                </a:solidFill>
                <a:latin typeface="Arial" pitchFamily="34" charset="0"/>
                <a:ea typeface="+mn-ea"/>
                <a:cs typeface="Arial" pitchFamily="34" charset="0"/>
              </a:rPr>
              <a:t>Grado de importancia</a:t>
            </a:r>
            <a:endParaRPr lang="en-US" sz="2000" b="1" dirty="0">
              <a:solidFill>
                <a:srgbClr val="222268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5079" name="Tekstvak 11"/>
          <p:cNvSpPr txBox="1">
            <a:spLocks noChangeArrowheads="1"/>
          </p:cNvSpPr>
          <p:nvPr/>
        </p:nvSpPr>
        <p:spPr bwMode="auto">
          <a:xfrm>
            <a:off x="331270" y="4613275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22268"/>
                </a:solidFill>
                <a:latin typeface="Arial" charset="0"/>
              </a:rPr>
              <a:t>Bajo</a:t>
            </a:r>
            <a:endParaRPr lang="en-US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5080" name="Tekstvak 12"/>
          <p:cNvSpPr txBox="1">
            <a:spLocks noChangeArrowheads="1"/>
          </p:cNvSpPr>
          <p:nvPr/>
        </p:nvSpPr>
        <p:spPr bwMode="auto">
          <a:xfrm>
            <a:off x="408306" y="166052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222268"/>
                </a:solidFill>
                <a:latin typeface="Arial" charset="0"/>
              </a:rPr>
              <a:t>Alto</a:t>
            </a:r>
          </a:p>
        </p:txBody>
      </p:sp>
      <p:sp>
        <p:nvSpPr>
          <p:cNvPr id="45081" name="Tekstvak 13"/>
          <p:cNvSpPr txBox="1">
            <a:spLocks noChangeArrowheads="1"/>
          </p:cNvSpPr>
          <p:nvPr/>
        </p:nvSpPr>
        <p:spPr bwMode="auto">
          <a:xfrm>
            <a:off x="2190232" y="5707063"/>
            <a:ext cx="2862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222268"/>
                </a:solidFill>
                <a:latin typeface="Arial" charset="0"/>
              </a:rPr>
              <a:t>Grado de satisfacción</a:t>
            </a:r>
            <a:endParaRPr lang="en-US" sz="20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5082" name="Tekstvak 14"/>
          <p:cNvSpPr txBox="1">
            <a:spLocks noChangeArrowheads="1"/>
          </p:cNvSpPr>
          <p:nvPr/>
        </p:nvSpPr>
        <p:spPr bwMode="auto">
          <a:xfrm>
            <a:off x="1109145" y="5391150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22268"/>
                </a:solidFill>
                <a:latin typeface="Arial" charset="0"/>
              </a:rPr>
              <a:t>Bajo</a:t>
            </a:r>
            <a:endParaRPr lang="en-US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45083" name="Tekstvak 15"/>
          <p:cNvSpPr txBox="1">
            <a:spLocks noChangeArrowheads="1"/>
          </p:cNvSpPr>
          <p:nvPr/>
        </p:nvSpPr>
        <p:spPr bwMode="auto">
          <a:xfrm>
            <a:off x="5092182" y="539115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222268"/>
                </a:solidFill>
                <a:latin typeface="Arial" charset="0"/>
              </a:rPr>
              <a:t>Alto</a:t>
            </a:r>
          </a:p>
        </p:txBody>
      </p:sp>
      <p:graphicFrame>
        <p:nvGraphicFramePr>
          <p:cNvPr id="24" name="Tabel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62790"/>
              </p:ext>
            </p:extLst>
          </p:nvPr>
        </p:nvGraphicFramePr>
        <p:xfrm>
          <a:off x="6346825" y="2836675"/>
          <a:ext cx="2797175" cy="2427288"/>
        </p:xfrm>
        <a:graphic>
          <a:graphicData uri="http://schemas.openxmlformats.org/drawingml/2006/table">
            <a:tbl>
              <a:tblPr/>
              <a:tblGrid>
                <a:gridCol w="358775"/>
                <a:gridCol w="24384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Solución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Precio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Información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Tiempo de entrega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673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Comportamiento  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al 24"/>
          <p:cNvSpPr/>
          <p:nvPr/>
        </p:nvSpPr>
        <p:spPr>
          <a:xfrm>
            <a:off x="1234557" y="6227763"/>
            <a:ext cx="347663" cy="393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110" name="Tekstvak 25"/>
          <p:cNvSpPr txBox="1">
            <a:spLocks noChangeArrowheads="1"/>
          </p:cNvSpPr>
          <p:nvPr/>
        </p:nvSpPr>
        <p:spPr bwMode="auto">
          <a:xfrm>
            <a:off x="1550470" y="6227763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62673"/>
                </a:solidFill>
                <a:latin typeface="Arial" charset="0"/>
              </a:rPr>
              <a:t>cliente</a:t>
            </a:r>
            <a:endParaRPr lang="en-US" b="1" dirty="0">
              <a:solidFill>
                <a:srgbClr val="262673"/>
              </a:solidFill>
              <a:latin typeface="Arial" charset="0"/>
            </a:endParaRPr>
          </a:p>
        </p:txBody>
      </p:sp>
      <p:sp>
        <p:nvSpPr>
          <p:cNvPr id="27" name="Ovaal 26"/>
          <p:cNvSpPr/>
          <p:nvPr/>
        </p:nvSpPr>
        <p:spPr>
          <a:xfrm>
            <a:off x="4044432" y="6234113"/>
            <a:ext cx="347663" cy="3937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5112" name="Tekstvak 27"/>
          <p:cNvSpPr txBox="1">
            <a:spLocks noChangeArrowheads="1"/>
          </p:cNvSpPr>
          <p:nvPr/>
        </p:nvSpPr>
        <p:spPr bwMode="auto">
          <a:xfrm>
            <a:off x="4360345" y="6234113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b="1">
                <a:solidFill>
                  <a:srgbClr val="262673"/>
                </a:solidFill>
                <a:latin typeface="Arial" charset="0"/>
              </a:rPr>
              <a:t>proveedor</a:t>
            </a:r>
          </a:p>
        </p:txBody>
      </p:sp>
      <p:sp>
        <p:nvSpPr>
          <p:cNvPr id="33" name="Ovaal 32"/>
          <p:cNvSpPr/>
          <p:nvPr/>
        </p:nvSpPr>
        <p:spPr>
          <a:xfrm>
            <a:off x="3164136" y="4401299"/>
            <a:ext cx="472641" cy="5122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34" name="Ovaal 33"/>
          <p:cNvSpPr/>
          <p:nvPr/>
        </p:nvSpPr>
        <p:spPr>
          <a:xfrm>
            <a:off x="2665838" y="3123657"/>
            <a:ext cx="472641" cy="5122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35" name="Ovaal 34"/>
          <p:cNvSpPr/>
          <p:nvPr/>
        </p:nvSpPr>
        <p:spPr>
          <a:xfrm>
            <a:off x="4697378" y="4411847"/>
            <a:ext cx="470482" cy="51432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6" name="Ovaal 35"/>
          <p:cNvSpPr/>
          <p:nvPr/>
        </p:nvSpPr>
        <p:spPr>
          <a:xfrm>
            <a:off x="4501545" y="3122624"/>
            <a:ext cx="472641" cy="5143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7" name="Ovaal 36"/>
          <p:cNvSpPr/>
          <p:nvPr/>
        </p:nvSpPr>
        <p:spPr>
          <a:xfrm>
            <a:off x="4963742" y="1957157"/>
            <a:ext cx="472639" cy="5122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0" name="Tijdelijke aanduiding voor dianummer 39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5B83953-6203-4145-93A2-347EAE74A073}" type="slidenum">
              <a:rPr lang="nl-NL">
                <a:latin typeface="Arial" charset="0"/>
              </a:rPr>
              <a:pPr eaLnBrk="1" hangingPunct="1"/>
              <a:t>20</a:t>
            </a:fld>
            <a:endParaRPr lang="nl-NL" dirty="0">
              <a:latin typeface="Arial" charset="0"/>
            </a:endParaRPr>
          </a:p>
        </p:txBody>
      </p:sp>
      <p:sp>
        <p:nvSpPr>
          <p:cNvPr id="26" name="Ovaal 16"/>
          <p:cNvSpPr/>
          <p:nvPr/>
        </p:nvSpPr>
        <p:spPr>
          <a:xfrm>
            <a:off x="4376748" y="1903421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Ovaal 17"/>
          <p:cNvSpPr/>
          <p:nvPr/>
        </p:nvSpPr>
        <p:spPr>
          <a:xfrm>
            <a:off x="3200665" y="3072606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9" name="Ovaal 18"/>
          <p:cNvSpPr/>
          <p:nvPr/>
        </p:nvSpPr>
        <p:spPr>
          <a:xfrm>
            <a:off x="1490064" y="1847116"/>
            <a:ext cx="501650" cy="615950"/>
          </a:xfrm>
          <a:prstGeom prst="ellipse">
            <a:avLst/>
          </a:prstGeom>
          <a:ln w="762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0" name="Ovaal 19"/>
          <p:cNvSpPr/>
          <p:nvPr/>
        </p:nvSpPr>
        <p:spPr>
          <a:xfrm>
            <a:off x="1506200" y="4342683"/>
            <a:ext cx="501650" cy="614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31" name="Ovaal 20"/>
          <p:cNvSpPr/>
          <p:nvPr/>
        </p:nvSpPr>
        <p:spPr>
          <a:xfrm>
            <a:off x="5085832" y="3093114"/>
            <a:ext cx="501650" cy="61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653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al 15"/>
          <p:cNvSpPr/>
          <p:nvPr/>
        </p:nvSpPr>
        <p:spPr>
          <a:xfrm>
            <a:off x="1684338" y="2000250"/>
            <a:ext cx="5813425" cy="2838450"/>
          </a:xfrm>
          <a:prstGeom prst="ellipse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387" name="Rectangle 718"/>
          <p:cNvSpPr>
            <a:spLocks noChangeArrowheads="1"/>
          </p:cNvSpPr>
          <p:nvPr/>
        </p:nvSpPr>
        <p:spPr bwMode="auto">
          <a:xfrm>
            <a:off x="0" y="0"/>
            <a:ext cx="9144000" cy="67733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>
                <a:solidFill>
                  <a:srgbClr val="2D2D8A"/>
                </a:solidFill>
                <a:latin typeface="Arial" charset="0"/>
              </a:rPr>
              <a:t>Marco para el seguimiento y la medición</a:t>
            </a:r>
            <a:r>
              <a:rPr lang="en-US" sz="3200" dirty="0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12" name="Ovaal 11"/>
          <p:cNvSpPr/>
          <p:nvPr/>
        </p:nvSpPr>
        <p:spPr>
          <a:xfrm>
            <a:off x="3384550" y="1374775"/>
            <a:ext cx="2413000" cy="14636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222268"/>
                </a:solidFill>
                <a:cs typeface="Arial" charset="0"/>
              </a:rPr>
              <a:t>1. </a:t>
            </a:r>
            <a:r>
              <a:rPr lang="es-CO" sz="2000" b="1">
                <a:solidFill>
                  <a:srgbClr val="222268"/>
                </a:solidFill>
                <a:cs typeface="Arial" charset="0"/>
              </a:rPr>
              <a:t>Identificar los requisitos  del cliente</a:t>
            </a:r>
            <a:endParaRPr lang="en-US" sz="2000" b="1" dirty="0">
              <a:solidFill>
                <a:srgbClr val="222268"/>
              </a:solidFill>
              <a:cs typeface="Arial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0425" y="3952875"/>
            <a:ext cx="2413000" cy="14668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000" b="1">
                <a:solidFill>
                  <a:srgbClr val="222268"/>
                </a:solidFill>
                <a:cs typeface="Arial" charset="0"/>
              </a:rPr>
              <a:t>3. Analizar los datos</a:t>
            </a:r>
            <a:endParaRPr lang="en-US" sz="2000" b="1" dirty="0">
              <a:solidFill>
                <a:srgbClr val="222268"/>
              </a:solidFill>
              <a:cs typeface="Arial" charset="0"/>
            </a:endParaRPr>
          </a:p>
        </p:txBody>
      </p:sp>
      <p:sp>
        <p:nvSpPr>
          <p:cNvPr id="14" name="Ovaal 13"/>
          <p:cNvSpPr/>
          <p:nvPr/>
        </p:nvSpPr>
        <p:spPr>
          <a:xfrm>
            <a:off x="6147746" y="2647950"/>
            <a:ext cx="2598737" cy="14668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0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2. Reunir datos sobre satisfacción del cliente </a:t>
            </a:r>
          </a:p>
        </p:txBody>
      </p:sp>
      <p:sp>
        <p:nvSpPr>
          <p:cNvPr id="15" name="Ovaal 14"/>
          <p:cNvSpPr/>
          <p:nvPr/>
        </p:nvSpPr>
        <p:spPr>
          <a:xfrm>
            <a:off x="129431" y="2592387"/>
            <a:ext cx="3343275" cy="15779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4. </a:t>
            </a:r>
            <a:r>
              <a:rPr lang="es-CO" sz="2000" b="1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Información de retroalimentación para mejora</a:t>
            </a:r>
          </a:p>
        </p:txBody>
      </p:sp>
      <p:sp>
        <p:nvSpPr>
          <p:cNvPr id="16396" name="Tekstvak 17"/>
          <p:cNvSpPr txBox="1">
            <a:spLocks noChangeArrowheads="1"/>
          </p:cNvSpPr>
          <p:nvPr/>
        </p:nvSpPr>
        <p:spPr bwMode="auto">
          <a:xfrm>
            <a:off x="3957045" y="3105728"/>
            <a:ext cx="128753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3200" b="1" dirty="0">
                <a:solidFill>
                  <a:srgbClr val="FF0000"/>
                </a:solidFill>
                <a:latin typeface="Arial" charset="0"/>
              </a:rPr>
              <a:t>Medir</a:t>
            </a:r>
            <a:endParaRPr lang="en-US" sz="32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89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>
                <a:solidFill>
                  <a:srgbClr val="2D2D8A"/>
                </a:solidFill>
                <a:latin typeface="Arial" charset="0"/>
              </a:rPr>
              <a:t>Pasos para establecer un proceso para </a:t>
            </a:r>
            <a:br>
              <a:rPr lang="es-CO" sz="3200" dirty="0">
                <a:solidFill>
                  <a:srgbClr val="2D2D8A"/>
                </a:solidFill>
                <a:latin typeface="Arial" charset="0"/>
              </a:rPr>
            </a:br>
            <a:r>
              <a:rPr lang="es-CO" sz="3200" dirty="0">
                <a:solidFill>
                  <a:srgbClr val="2D2D8A"/>
                </a:solidFill>
                <a:latin typeface="Arial" charset="0"/>
              </a:rPr>
              <a:t>el seguimiento y la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medición</a:t>
            </a:r>
            <a:endParaRPr lang="en-US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18438" name="Tekstvak 24"/>
          <p:cNvSpPr txBox="1">
            <a:spLocks noChangeArrowheads="1"/>
          </p:cNvSpPr>
          <p:nvPr/>
        </p:nvSpPr>
        <p:spPr bwMode="auto">
          <a:xfrm>
            <a:off x="555625" y="1527175"/>
            <a:ext cx="7994496" cy="4401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</a:rPr>
              <a:t>Definir el propósito</a:t>
            </a:r>
          </a:p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</a:rPr>
              <a:t>Determinar el alcance y la frecuencia</a:t>
            </a:r>
          </a:p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</a:rPr>
              <a:t>Definir los métodos y la responsabilidad</a:t>
            </a:r>
          </a:p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FF0000"/>
                </a:solidFill>
                <a:latin typeface="Arial" charset="0"/>
              </a:rPr>
              <a:t>Medir la satisfacción del cliente</a:t>
            </a:r>
          </a:p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FF0000"/>
                </a:solidFill>
                <a:latin typeface="Arial" charset="0"/>
              </a:rPr>
              <a:t>Hacer seguimiento a la satisfacción del cliente</a:t>
            </a:r>
          </a:p>
          <a:p>
            <a:pPr eaLnBrk="1" fontAlgn="t" hangingPunct="1">
              <a:lnSpc>
                <a:spcPct val="15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</a:rPr>
              <a:t>Mejorar el proceso de seguimiento y medición</a:t>
            </a:r>
            <a:endParaRPr lang="en-US" sz="2800" dirty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endParaRPr lang="en-US" sz="28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029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>
                <a:solidFill>
                  <a:srgbClr val="2D2D8A"/>
                </a:solidFill>
                <a:latin typeface="Arial" charset="0"/>
              </a:rPr>
              <a:t>Pasos para establecer un proceso para </a:t>
            </a:r>
            <a:br>
              <a:rPr lang="es-CO" sz="3200">
                <a:solidFill>
                  <a:srgbClr val="2D2D8A"/>
                </a:solidFill>
                <a:latin typeface="Arial" charset="0"/>
              </a:rPr>
            </a:br>
            <a:r>
              <a:rPr lang="es-CO" sz="3200">
                <a:solidFill>
                  <a:srgbClr val="2D2D8A"/>
                </a:solidFill>
                <a:latin typeface="Arial" charset="0"/>
              </a:rPr>
              <a:t> el seguimiento y la medición</a:t>
            </a:r>
          </a:p>
        </p:txBody>
      </p:sp>
      <p:sp>
        <p:nvSpPr>
          <p:cNvPr id="46084" name="Tekstvak 24"/>
          <p:cNvSpPr txBox="1">
            <a:spLocks noChangeArrowheads="1"/>
          </p:cNvSpPr>
          <p:nvPr/>
        </p:nvSpPr>
        <p:spPr bwMode="auto">
          <a:xfrm>
            <a:off x="-15876" y="1128584"/>
            <a:ext cx="9159875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800" b="1" dirty="0">
                <a:solidFill>
                  <a:srgbClr val="FF0000"/>
                </a:solidFill>
                <a:latin typeface="Arial" charset="0"/>
              </a:rPr>
              <a:t>Medición</a:t>
            </a:r>
          </a:p>
          <a:p>
            <a:pPr lvl="1" eaLnBrk="1" hangingPunct="1"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Seleccionar los clientes</a:t>
            </a:r>
          </a:p>
          <a:p>
            <a:pPr lvl="1" eaLnBrk="1" hangingPunct="1"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Determinar los requisitos del cliente</a:t>
            </a:r>
          </a:p>
          <a:p>
            <a:pPr lvl="1" eaLnBrk="1" hangingPunct="1"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Reunir datos sobre la satisfacción del cliente</a:t>
            </a: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/>
            </a:r>
            <a:b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- </a:t>
            </a: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Selecccionar el tamaño de la muestra</a:t>
            </a:r>
            <a:b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- </a:t>
            </a: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Desarrollar las preguntas de 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  <a:ea typeface="ＭＳ Ｐゴシック" charset="0"/>
              </a:rPr>
              <a:t>satisfacción del</a:t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s-CO" sz="2800" dirty="0" smtClean="0">
                <a:solidFill>
                  <a:srgbClr val="2D2D8A"/>
                </a:solidFill>
                <a:latin typeface="Arial" charset="0"/>
                <a:ea typeface="ＭＳ Ｐゴシック" charset="0"/>
              </a:rPr>
              <a:t>  cliente</a:t>
            </a: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/>
            </a:r>
            <a:b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- </a:t>
            </a: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Realizar medición de prueba / ¡Revisar y mejorar</a:t>
            </a:r>
            <a:b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  las preguntas!</a:t>
            </a:r>
            <a:b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- </a:t>
            </a: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Recolectar datos de satisfacción del cliente</a:t>
            </a:r>
            <a:endParaRPr lang="en-US" sz="2800" dirty="0">
              <a:solidFill>
                <a:srgbClr val="2D2D8A"/>
              </a:solidFill>
              <a:latin typeface="Arial" charset="0"/>
              <a:ea typeface="ＭＳ Ｐゴシック" charset="0"/>
            </a:endParaRPr>
          </a:p>
          <a:p>
            <a:pPr lvl="1" eaLnBrk="1" hangingPunct="1">
              <a:buFont typeface="+mj-lt"/>
              <a:buAutoNum type="arabicPeriod" startAt="4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Comparar los datos con otras fuentes de datos</a:t>
            </a:r>
            <a:endParaRPr lang="en-US" sz="2800" dirty="0">
              <a:solidFill>
                <a:srgbClr val="2D2D8A"/>
              </a:solidFill>
              <a:latin typeface="Arial" charset="0"/>
              <a:ea typeface="ＭＳ Ｐゴシック" charset="0"/>
            </a:endParaRPr>
          </a:p>
          <a:p>
            <a:pPr lvl="1" eaLnBrk="1" hangingPunct="1">
              <a:buFontTx/>
              <a:buAutoNum type="arabicPeriod" startAt="4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Analizar los datos</a:t>
            </a:r>
          </a:p>
          <a:p>
            <a:pPr lvl="1" eaLnBrk="1" hangingPunct="1">
              <a:buFontTx/>
              <a:buAutoNum type="arabicPeriod" startAt="4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Información de retroalimentación para mejora</a:t>
            </a:r>
            <a:endParaRPr lang="en-US" sz="2800" dirty="0">
              <a:solidFill>
                <a:srgbClr val="2D2D8A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buFontTx/>
              <a:buAutoNum type="arabicPeriod"/>
            </a:pPr>
            <a:endParaRPr lang="en-US" sz="28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CEFAF04-BA2B-BB48-A2B0-702A89592083}" type="slidenum">
              <a:rPr lang="nl-NL">
                <a:latin typeface="Arial" charset="0"/>
              </a:rPr>
              <a:pPr eaLnBrk="1" hangingPunct="1"/>
              <a:t>23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42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18"/>
          <p:cNvSpPr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>
                <a:solidFill>
                  <a:srgbClr val="2D2D8A"/>
                </a:solidFill>
                <a:latin typeface="Arial" charset="0"/>
              </a:rPr>
              <a:t>Pasos para establecer un proceso para </a:t>
            </a:r>
            <a:br>
              <a:rPr lang="es-CO" sz="3200">
                <a:solidFill>
                  <a:srgbClr val="2D2D8A"/>
                </a:solidFill>
                <a:latin typeface="Arial" charset="0"/>
              </a:rPr>
            </a:br>
            <a:r>
              <a:rPr lang="es-CO" sz="3200">
                <a:solidFill>
                  <a:srgbClr val="2D2D8A"/>
                </a:solidFill>
                <a:latin typeface="Arial" charset="0"/>
              </a:rPr>
              <a:t>el seguimiento y la medición</a:t>
            </a:r>
          </a:p>
        </p:txBody>
      </p:sp>
      <p:sp>
        <p:nvSpPr>
          <p:cNvPr id="47108" name="Tekstvak 24"/>
          <p:cNvSpPr txBox="1">
            <a:spLocks noChangeArrowheads="1"/>
          </p:cNvSpPr>
          <p:nvPr/>
        </p:nvSpPr>
        <p:spPr bwMode="auto">
          <a:xfrm>
            <a:off x="0" y="1130300"/>
            <a:ext cx="9144000" cy="473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628650" indent="-3619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fontAlgn="t" hangingPunct="1">
              <a:lnSpc>
                <a:spcPct val="120000"/>
              </a:lnSpc>
            </a:pPr>
            <a:r>
              <a:rPr lang="es-CO" sz="2800" b="1" dirty="0">
                <a:solidFill>
                  <a:srgbClr val="FF0000"/>
                </a:solidFill>
                <a:latin typeface="Arial" charset="0"/>
              </a:rPr>
              <a:t>Seguimiento</a:t>
            </a:r>
          </a:p>
          <a:p>
            <a:pPr lvl="1" eaLnBrk="1" fontAlgn="t" hangingPunct="1">
              <a:lnSpc>
                <a:spcPct val="12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Hacer seguimiento a las tendencias en datos sobre satisfacción del cliente</a:t>
            </a:r>
          </a:p>
          <a:p>
            <a:pPr lvl="1" eaLnBrk="1" fontAlgn="t" hangingPunct="1">
              <a:lnSpc>
                <a:spcPct val="12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Comparar los datos con la información de la competencia</a:t>
            </a:r>
          </a:p>
          <a:p>
            <a:pPr lvl="1" eaLnBrk="1" fontAlgn="t" hangingPunct="1">
              <a:lnSpc>
                <a:spcPct val="12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Identificar las debilidades y las fortalezas en los productos, procesos, prácticas, competencias, comunicación.</a:t>
            </a:r>
          </a:p>
          <a:p>
            <a:pPr lvl="1" eaLnBrk="1" fontAlgn="t" hangingPunct="1">
              <a:lnSpc>
                <a:spcPct val="120000"/>
              </a:lnSpc>
              <a:buFontTx/>
              <a:buAutoNum type="arabicPeriod"/>
            </a:pPr>
            <a:r>
              <a:rPr lang="es-CO" sz="2800" dirty="0">
                <a:solidFill>
                  <a:srgbClr val="2D2D8A"/>
                </a:solidFill>
                <a:latin typeface="Arial" charset="0"/>
                <a:ea typeface="ＭＳ Ｐゴシック" charset="0"/>
              </a:rPr>
              <a:t>Acción de seguimiento para mejorar la satisfacción.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9BF942F-2846-4544-905A-533C467061B9}" type="slidenum">
              <a:rPr lang="nl-NL">
                <a:latin typeface="Arial" charset="0"/>
              </a:rPr>
              <a:pPr eaLnBrk="1" hangingPunct="1"/>
              <a:t>24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972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0"/>
            <a:ext cx="9144000" cy="339724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>
                <a:solidFill>
                  <a:srgbClr val="2D2D8A"/>
                </a:solidFill>
                <a:latin typeface="Arial" charset="0"/>
              </a:rPr>
              <a:t>Satisfacción del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cliente: ¿Cómo mejorarla?</a:t>
            </a:r>
            <a:r>
              <a:rPr lang="en-US" sz="3200" dirty="0" smtClean="0">
                <a:solidFill>
                  <a:srgbClr val="2D2D8A"/>
                </a:solidFill>
                <a:latin typeface="Arial" charset="0"/>
              </a:rPr>
              <a:t> </a:t>
            </a:r>
            <a:endParaRPr lang="en-US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255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635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n-US" sz="3200" dirty="0">
                <a:solidFill>
                  <a:srgbClr val="2D2D8A"/>
                </a:solidFill>
                <a:latin typeface="Arial" charset="0"/>
              </a:rPr>
              <a:t>¿</a:t>
            </a:r>
            <a:r>
              <a:rPr lang="es-CO" sz="3200" dirty="0">
                <a:solidFill>
                  <a:srgbClr val="2D2D8A"/>
                </a:solidFill>
                <a:latin typeface="Arial" charset="0"/>
              </a:rPr>
              <a:t>Qué puede influir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en la </a:t>
            </a:r>
            <a:r>
              <a:rPr lang="es-CO" sz="3200" dirty="0">
                <a:solidFill>
                  <a:srgbClr val="2D2D8A"/>
                </a:solidFill>
                <a:latin typeface="Arial" charset="0"/>
              </a:rPr>
              <a:t>satisfacción del cliente?</a:t>
            </a:r>
            <a:r>
              <a:rPr lang="en-US" sz="3200" dirty="0">
                <a:solidFill>
                  <a:srgbClr val="2D2D8A"/>
                </a:solidFill>
                <a:latin typeface="Arial" charset="0"/>
              </a:rPr>
              <a:t> 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6983413" y="2749550"/>
            <a:ext cx="1892300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000" b="1">
                <a:solidFill>
                  <a:srgbClr val="2D2D8A"/>
                </a:solidFill>
                <a:latin typeface="Arial" charset="0"/>
                <a:ea typeface="ＭＳ Ｐゴシック" charset="0"/>
                <a:cs typeface="Arial" charset="0"/>
              </a:rPr>
              <a:t>Disminución</a:t>
            </a:r>
            <a:r>
              <a:rPr lang="en-US" sz="2000" b="1" dirty="0">
                <a:solidFill>
                  <a:srgbClr val="2D2D8A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</a:p>
          <a:p>
            <a:pPr algn="ctr"/>
            <a:r>
              <a:rPr lang="en-US" sz="2000" b="1" dirty="0">
                <a:solidFill>
                  <a:srgbClr val="2D2D8A"/>
                </a:solidFill>
                <a:latin typeface="Arial" charset="0"/>
                <a:ea typeface="ＭＳ Ｐゴシック" charset="0"/>
                <a:cs typeface="Arial" charset="0"/>
              </a:rPr>
              <a:t>de la </a:t>
            </a:r>
            <a:r>
              <a:rPr lang="es-CO" sz="2000" b="1">
                <a:solidFill>
                  <a:srgbClr val="2D2D8A"/>
                </a:solidFill>
                <a:latin typeface="Arial" charset="0"/>
                <a:ea typeface="ＭＳ Ｐゴシック" charset="0"/>
                <a:cs typeface="Arial" charset="0"/>
              </a:rPr>
              <a:t>satisfacción</a:t>
            </a:r>
          </a:p>
        </p:txBody>
      </p:sp>
      <p:cxnSp>
        <p:nvCxnSpPr>
          <p:cNvPr id="12" name="Rechte verbindingslijn met pijl 11"/>
          <p:cNvCxnSpPr>
            <a:endCxn id="10" idx="1"/>
          </p:cNvCxnSpPr>
          <p:nvPr/>
        </p:nvCxnSpPr>
        <p:spPr>
          <a:xfrm>
            <a:off x="852488" y="3417888"/>
            <a:ext cx="6118225" cy="1587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611813" y="2286000"/>
            <a:ext cx="1262062" cy="113347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3960813" y="2286000"/>
            <a:ext cx="1260475" cy="113347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2265363" y="2286000"/>
            <a:ext cx="1260475" cy="113347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420688" y="2286000"/>
            <a:ext cx="1260475" cy="113347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rot="5400000" flipH="1" flipV="1">
            <a:off x="5253831" y="3559969"/>
            <a:ext cx="1255713" cy="97472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rot="5400000" flipH="1" flipV="1">
            <a:off x="3704431" y="3559969"/>
            <a:ext cx="1255713" cy="97472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rot="5400000" flipH="1" flipV="1">
            <a:off x="2080419" y="3559969"/>
            <a:ext cx="1255713" cy="97472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rot="5400000" flipH="1" flipV="1">
            <a:off x="708819" y="3559969"/>
            <a:ext cx="1255713" cy="97472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8" name="Tekstvak 23"/>
          <p:cNvSpPr txBox="1">
            <a:spLocks noChangeArrowheads="1"/>
          </p:cNvSpPr>
          <p:nvPr/>
        </p:nvSpPr>
        <p:spPr bwMode="auto">
          <a:xfrm>
            <a:off x="3577165" y="1582438"/>
            <a:ext cx="164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Calidad del producto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1999" name="Tekstvak 24"/>
          <p:cNvSpPr txBox="1">
            <a:spLocks noChangeArrowheads="1"/>
          </p:cNvSpPr>
          <p:nvPr/>
        </p:nvSpPr>
        <p:spPr bwMode="auto">
          <a:xfrm>
            <a:off x="1436634" y="4656138"/>
            <a:ext cx="17955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Calidad </a:t>
            </a:r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de  </a:t>
            </a:r>
          </a:p>
          <a:p>
            <a:pPr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l</a:t>
            </a:r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a realización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2000" name="Tekstvak 25"/>
          <p:cNvSpPr txBox="1">
            <a:spLocks noChangeArrowheads="1"/>
          </p:cNvSpPr>
          <p:nvPr/>
        </p:nvSpPr>
        <p:spPr bwMode="auto">
          <a:xfrm>
            <a:off x="5429249" y="1286107"/>
            <a:ext cx="300879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Comunicación sobre estatus de la entrega </a:t>
            </a:r>
          </a:p>
          <a:p>
            <a:pPr eaLnBrk="1" hangingPunct="1"/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o del problema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2001" name="Tekstvak 26"/>
          <p:cNvSpPr txBox="1">
            <a:spLocks noChangeArrowheads="1"/>
          </p:cNvSpPr>
          <p:nvPr/>
        </p:nvSpPr>
        <p:spPr bwMode="auto">
          <a:xfrm>
            <a:off x="0" y="1286107"/>
            <a:ext cx="170939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Proceso de</a:t>
            </a:r>
          </a:p>
          <a:p>
            <a:pPr eaLnBrk="1" hangingPunct="1"/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Solución del</a:t>
            </a:r>
          </a:p>
          <a:p>
            <a:pPr eaLnBrk="1" hangingPunct="1"/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problema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2002" name="Tekstvak 27"/>
          <p:cNvSpPr txBox="1">
            <a:spLocks noChangeArrowheads="1"/>
          </p:cNvSpPr>
          <p:nvPr/>
        </p:nvSpPr>
        <p:spPr bwMode="auto">
          <a:xfrm>
            <a:off x="5264681" y="4656138"/>
            <a:ext cx="21658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Documentación</a:t>
            </a:r>
          </a:p>
          <a:p>
            <a:pPr algn="ctr"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p</a:t>
            </a:r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ara el </a:t>
            </a:r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usuario</a:t>
            </a:r>
          </a:p>
        </p:txBody>
      </p:sp>
      <p:sp>
        <p:nvSpPr>
          <p:cNvPr id="42003" name="Tekstvak 28"/>
          <p:cNvSpPr txBox="1">
            <a:spLocks noChangeArrowheads="1"/>
          </p:cNvSpPr>
          <p:nvPr/>
        </p:nvSpPr>
        <p:spPr bwMode="auto">
          <a:xfrm>
            <a:off x="3197225" y="4656138"/>
            <a:ext cx="196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>
                <a:solidFill>
                  <a:srgbClr val="2D2D8A"/>
                </a:solidFill>
                <a:latin typeface="Arial" charset="0"/>
              </a:rPr>
              <a:t>Gestión de las</a:t>
            </a:r>
          </a:p>
          <a:p>
            <a:pPr eaLnBrk="1" hangingPunct="1"/>
            <a:r>
              <a:rPr lang="es-CO" sz="2000" b="1">
                <a:solidFill>
                  <a:srgbClr val="2D2D8A"/>
                </a:solidFill>
                <a:latin typeface="Arial" charset="0"/>
              </a:rPr>
              <a:t> expectativas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2004" name="Tekstvak 29"/>
          <p:cNvSpPr txBox="1">
            <a:spLocks noChangeArrowheads="1"/>
          </p:cNvSpPr>
          <p:nvPr/>
        </p:nvSpPr>
        <p:spPr bwMode="auto">
          <a:xfrm>
            <a:off x="1625070" y="1906991"/>
            <a:ext cx="1779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Competencia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2005" name="Tekstvak 30"/>
          <p:cNvSpPr txBox="1">
            <a:spLocks noChangeArrowheads="1"/>
          </p:cNvSpPr>
          <p:nvPr/>
        </p:nvSpPr>
        <p:spPr bwMode="auto">
          <a:xfrm>
            <a:off x="-61517" y="4656138"/>
            <a:ext cx="155247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¡</a:t>
            </a:r>
            <a:r>
              <a:rPr lang="es-CO" sz="2000" b="1" dirty="0" smtClean="0">
                <a:solidFill>
                  <a:srgbClr val="2D2D8A"/>
                </a:solidFill>
                <a:latin typeface="Arial" charset="0"/>
              </a:rPr>
              <a:t>Momentos </a:t>
            </a:r>
            <a:endParaRPr lang="es-CO" sz="2000" b="1" dirty="0">
              <a:solidFill>
                <a:srgbClr val="2D2D8A"/>
              </a:solidFill>
              <a:latin typeface="Arial" charset="0"/>
            </a:endParaRPr>
          </a:p>
          <a:p>
            <a:pPr algn="ctr" eaLnBrk="1" hangingPunct="1"/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de la</a:t>
            </a:r>
            <a:br>
              <a:rPr lang="es-CO" sz="2000" b="1" dirty="0">
                <a:solidFill>
                  <a:srgbClr val="2D2D8A"/>
                </a:solidFill>
                <a:latin typeface="Arial" charset="0"/>
              </a:rPr>
            </a:br>
            <a:r>
              <a:rPr lang="es-CO" sz="2000" b="1" dirty="0">
                <a:solidFill>
                  <a:srgbClr val="2D2D8A"/>
                </a:solidFill>
                <a:latin typeface="Arial" charset="0"/>
              </a:rPr>
              <a:t>verdad!</a:t>
            </a:r>
            <a:endParaRPr lang="en-US" sz="20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26</a:t>
            </a:fld>
            <a:endParaRPr lang="nl-NL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¿Condiciones para el éxito en el servicio?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27</a:t>
            </a:fld>
            <a:endParaRPr lang="nl-NL" dirty="0"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5564" y="706025"/>
            <a:ext cx="8415097" cy="58114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E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l sentido de ser responsable para 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de la 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entrega del producto y del cliente</a:t>
            </a:r>
            <a:r>
              <a:rPr lang="es-CO" sz="2800" dirty="0">
                <a:solidFill>
                  <a:srgbClr val="000090"/>
                </a:solidFill>
                <a:latin typeface="Arial"/>
              </a:rPr>
              <a:t>.</a:t>
            </a:r>
            <a:endParaRPr lang="es-CO" sz="2800" dirty="0" smtClean="0">
              <a:solidFill>
                <a:srgbClr val="000090"/>
              </a:solidFill>
              <a:latin typeface="Arial"/>
            </a:endParaRP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Conexión buena con proveedores / colaboradores detrás de mi.    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V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erdardero conocimiento de las expectativas del cliente y sus importancias.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R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ecursos y autorización para resolver los problemas.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F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ormación cómo tratar los asuntos criticos, con la gente dificil (para mi).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E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l sentido de ser respaldado por mi jefe.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I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nfraestructura adecuada y disponible.</a:t>
            </a:r>
          </a:p>
        </p:txBody>
      </p:sp>
    </p:spTree>
    <p:extLst>
      <p:ext uri="{BB962C8B-B14F-4D97-AF65-F5344CB8AC3E}">
        <p14:creationId xmlns:p14="http://schemas.microsoft.com/office/powerpoint/2010/main" val="292911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Indicadores (ejemplos)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28</a:t>
            </a:fld>
            <a:endParaRPr lang="nl-NL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5564" y="551480"/>
            <a:ext cx="8415097" cy="52808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% casos / entregas realizados dentro del periodo anunciado.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% de los problemas resueltos en solo un trayecto.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% de las respuestas con reacción positiva del cliente (respuesta suficiente).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E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l grado de la satisfacción e importancia por elemento (percepción del cliente).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dirty="0">
                <a:solidFill>
                  <a:srgbClr val="000090"/>
                </a:solidFill>
                <a:latin typeface="Arial"/>
              </a:rPr>
              <a:t>E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l </a:t>
            </a:r>
            <a:r>
              <a:rPr lang="es-CO" sz="2800" dirty="0">
                <a:solidFill>
                  <a:srgbClr val="000090"/>
                </a:solidFill>
                <a:latin typeface="Arial"/>
              </a:rPr>
              <a:t>grado de la satisfacción 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e </a:t>
            </a:r>
            <a:r>
              <a:rPr lang="es-CO" sz="2800" dirty="0">
                <a:solidFill>
                  <a:srgbClr val="000090"/>
                </a:solidFill>
                <a:latin typeface="Arial"/>
              </a:rPr>
              <a:t>importancia por elemento 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(</a:t>
            </a:r>
            <a:r>
              <a:rPr lang="es-CO" sz="2800" dirty="0">
                <a:solidFill>
                  <a:srgbClr val="000090"/>
                </a:solidFill>
                <a:latin typeface="Arial"/>
              </a:rPr>
              <a:t>percepción </a:t>
            </a: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de los empleados).</a:t>
            </a:r>
            <a:endParaRPr lang="es-CO" sz="2800" dirty="0">
              <a:solidFill>
                <a:srgbClr val="000090"/>
              </a:solidFill>
              <a:latin typeface="Arial"/>
            </a:endParaRPr>
          </a:p>
          <a:p>
            <a:pPr>
              <a:lnSpc>
                <a:spcPct val="130000"/>
              </a:lnSpc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   </a:t>
            </a:r>
            <a:endParaRPr lang="es-CO" sz="2800" dirty="0">
              <a:solidFill>
                <a:srgbClr val="00009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911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635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El enfoque basico para mejorar: PHCA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29</a:t>
            </a:fld>
            <a:endParaRPr lang="nl-NL" dirty="0">
              <a:latin typeface="Arial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30704377"/>
              </p:ext>
            </p:extLst>
          </p:nvPr>
        </p:nvGraphicFramePr>
        <p:xfrm>
          <a:off x="0" y="597588"/>
          <a:ext cx="9144000" cy="5786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245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¿Quién es mi cliente?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3458763" y="2851916"/>
            <a:ext cx="2489641" cy="1135117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Mi cliente</a:t>
            </a:r>
            <a:endParaRPr lang="es-CO" sz="2800" b="1" dirty="0">
              <a:solidFill>
                <a:srgbClr val="2D2D8A"/>
              </a:solidFill>
              <a:latin typeface="Arial" charset="0"/>
            </a:endParaRPr>
          </a:p>
        </p:txBody>
      </p:sp>
      <p:cxnSp>
        <p:nvCxnSpPr>
          <p:cNvPr id="17" name="Rechte verbindingslijn met pijl 16"/>
          <p:cNvCxnSpPr/>
          <p:nvPr/>
        </p:nvCxnSpPr>
        <p:spPr>
          <a:xfrm>
            <a:off x="2790825" y="2570163"/>
            <a:ext cx="787400" cy="457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 flipV="1">
            <a:off x="2895600" y="3894138"/>
            <a:ext cx="698500" cy="5461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/>
          <p:nvPr/>
        </p:nvCxnSpPr>
        <p:spPr>
          <a:xfrm rot="10800000" flipV="1">
            <a:off x="5811838" y="2586038"/>
            <a:ext cx="620712" cy="3413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H="1" flipV="1">
            <a:off x="5832476" y="3925888"/>
            <a:ext cx="800997" cy="50267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jdelijke aanduiding voor dianummer 18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87DA295-37BE-814B-8993-0B1A899303B1}" type="slidenum">
              <a:rPr lang="nl-NL">
                <a:latin typeface="Arial" charset="0"/>
              </a:rPr>
              <a:pPr eaLnBrk="1" hangingPunct="1"/>
              <a:t>3</a:t>
            </a:fld>
            <a:endParaRPr lang="nl-NL" dirty="0">
              <a:latin typeface="Arial" charset="0"/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573874" y="1522357"/>
            <a:ext cx="2801343" cy="1135117"/>
          </a:xfrm>
          <a:prstGeom prst="roundRect">
            <a:avLst/>
          </a:prstGeom>
          <a:solidFill>
            <a:srgbClr val="66FF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>
                <a:solidFill>
                  <a:srgbClr val="2D2D8A"/>
                </a:solidFill>
                <a:latin typeface="Arial" charset="0"/>
              </a:rPr>
              <a:t>¿Usuario?</a:t>
            </a:r>
          </a:p>
        </p:txBody>
      </p:sp>
      <p:sp>
        <p:nvSpPr>
          <p:cNvPr id="12" name="Afgeronde rechthoek 11"/>
          <p:cNvSpPr/>
          <p:nvPr/>
        </p:nvSpPr>
        <p:spPr>
          <a:xfrm>
            <a:off x="602910" y="4374023"/>
            <a:ext cx="2822436" cy="1157498"/>
          </a:xfrm>
          <a:prstGeom prst="roundRect">
            <a:avLst/>
          </a:prstGeom>
          <a:solidFill>
            <a:srgbClr val="66FF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 smtClean="0">
                <a:solidFill>
                  <a:srgbClr val="2D2D8A"/>
                </a:solidFill>
                <a:latin typeface="Arial" charset="0"/>
              </a:rPr>
              <a:t>¿Gobierno?</a:t>
            </a:r>
            <a:endParaRPr lang="es-CO" sz="28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5960324" y="4353850"/>
            <a:ext cx="2862028" cy="1135117"/>
          </a:xfrm>
          <a:prstGeom prst="roundRect">
            <a:avLst/>
          </a:prstGeom>
          <a:solidFill>
            <a:srgbClr val="66FF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>
                <a:solidFill>
                  <a:srgbClr val="2D2D8A"/>
                </a:solidFill>
                <a:latin typeface="Arial" charset="0"/>
              </a:rPr>
              <a:t>¿Comprador</a:t>
            </a:r>
            <a:r>
              <a:rPr lang="es-CO" sz="2800" b="1" smtClean="0">
                <a:solidFill>
                  <a:srgbClr val="2D2D8A"/>
                </a:solidFill>
                <a:latin typeface="Arial" charset="0"/>
              </a:rPr>
              <a:t>?</a:t>
            </a:r>
          </a:p>
          <a:p>
            <a:pPr algn="ctr" eaLnBrk="1" hangingPunct="1"/>
            <a:r>
              <a:rPr lang="es-CO" sz="2400" b="1" smtClean="0">
                <a:solidFill>
                  <a:srgbClr val="2D2D8A"/>
                </a:solidFill>
                <a:latin typeface="Arial" charset="0"/>
              </a:rPr>
              <a:t>(paga la cuenta)</a:t>
            </a:r>
            <a:endParaRPr lang="es-CO" sz="2400" b="1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5872971" y="1490717"/>
            <a:ext cx="2955926" cy="1135117"/>
          </a:xfrm>
          <a:prstGeom prst="roundRect">
            <a:avLst/>
          </a:prstGeom>
          <a:solidFill>
            <a:srgbClr val="66FF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 smtClean="0">
                <a:solidFill>
                  <a:srgbClr val="2D2D8A"/>
                </a:solidFill>
                <a:latin typeface="Arial" charset="0"/>
              </a:rPr>
              <a:t>¿La familia</a:t>
            </a:r>
            <a:br>
              <a:rPr lang="es-CO" sz="2800" b="1" smtClean="0">
                <a:solidFill>
                  <a:srgbClr val="2D2D8A"/>
                </a:solidFill>
                <a:latin typeface="Arial" charset="0"/>
              </a:rPr>
            </a:br>
            <a:r>
              <a:rPr lang="es-CO" sz="2800" b="1" smtClean="0">
                <a:solidFill>
                  <a:srgbClr val="2D2D8A"/>
                </a:solidFill>
                <a:latin typeface="Arial" charset="0"/>
              </a:rPr>
              <a:t>del usuario?</a:t>
            </a:r>
            <a:endParaRPr lang="es-CO" sz="2800" b="1">
              <a:solidFill>
                <a:srgbClr val="2D2D8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6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¿Cómo mejorar?  10 pasos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30</a:t>
            </a:fld>
            <a:endParaRPr lang="nl-NL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017160"/>
              </p:ext>
            </p:extLst>
          </p:nvPr>
        </p:nvGraphicFramePr>
        <p:xfrm>
          <a:off x="1" y="580159"/>
          <a:ext cx="9143999" cy="627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1  Describir el problema, establecer objetivos, hacer el plan 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FF7B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2  Recoger los datos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3  Identificar las causas (usar 5x ¿por qué?, visualización)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4  </a:t>
                      </a:r>
                      <a:r>
                        <a:rPr lang="es-CO" sz="2400" b="1" noProof="0" smtClean="0">
                          <a:solidFill>
                            <a:srgbClr val="000090"/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Desarollar la solución, fijar los recursos y</a:t>
                      </a:r>
                      <a:br>
                        <a:rPr lang="es-CO" sz="2400" b="1" noProof="0" smtClean="0">
                          <a:solidFill>
                            <a:srgbClr val="000090"/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lang="es-CO" sz="2400" b="1" noProof="0" smtClean="0">
                          <a:solidFill>
                            <a:srgbClr val="000090"/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    responsabilidades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5  </a:t>
                      </a:r>
                      <a:r>
                        <a:rPr lang="es-CO" sz="2400" b="1" noProof="0" smtClean="0">
                          <a:solidFill>
                            <a:srgbClr val="000090"/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Preparar el equipo (entrenamiento, herramientas, recursos)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6  </a:t>
                      </a:r>
                      <a:r>
                        <a:rPr lang="es-CO" sz="2400" b="1" noProof="0" smtClean="0">
                          <a:solidFill>
                            <a:srgbClr val="000090"/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Ejecutar la solución, medir el cumplimiento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rgbClr val="000090"/>
                          </a:solidFill>
                        </a:rPr>
                        <a:t>7  Comprobar si se alcanzan los resultados </a:t>
                      </a:r>
                      <a:endParaRPr lang="es-CO" sz="2400" b="1" noProof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  </a:t>
                      </a: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Ajustar la solución e indicadores</a:t>
                      </a:r>
                      <a:endParaRPr lang="es-CO" sz="2400" b="1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  </a:t>
                      </a: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Implementar la solución final </a:t>
                      </a:r>
                      <a:endParaRPr lang="es-CO" sz="2400" b="1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 </a:t>
                      </a:r>
                      <a:r>
                        <a:rPr lang="es-CO" sz="2400" b="1" noProof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charset="0"/>
                          <a:ea typeface="ＭＳ Ｐゴシック" charset="0"/>
                          <a:cs typeface="Arial" charset="0"/>
                        </a:rPr>
                        <a:t>Evaluar el proceso de la mejora, aprender y reconocer </a:t>
                      </a:r>
                      <a:endParaRPr lang="es-CO" sz="2400" b="1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078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s-CO" sz="24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                           Seguir</a:t>
                      </a:r>
                      <a:r>
                        <a:rPr lang="es-CO" sz="2400" b="1" baseline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con otro problema</a:t>
                      </a:r>
                      <a:endParaRPr lang="es-CO" sz="2400" b="1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0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Condiciones para el éxito con la mejora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31</a:t>
            </a:fld>
            <a:endParaRPr lang="nl-NL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87917" y="551480"/>
            <a:ext cx="4998995" cy="5832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Vision: ¿Por qué mejorar?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Respeto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Disciplina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Curiosidad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Creatividad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solidFill>
                  <a:srgbClr val="000090"/>
                </a:solidFill>
                <a:latin typeface="Arial"/>
              </a:rPr>
              <a:t>¡Perseverar!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s-CO" sz="2800" dirty="0" smtClean="0">
              <a:solidFill>
                <a:srgbClr val="000090"/>
              </a:solidFill>
              <a:latin typeface="Arial"/>
            </a:endParaRP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s-CO" sz="2800" dirty="0">
              <a:solidFill>
                <a:srgbClr val="000090"/>
              </a:solidFill>
              <a:latin typeface="Arial"/>
            </a:endParaRPr>
          </a:p>
          <a:p>
            <a:pPr>
              <a:lnSpc>
                <a:spcPct val="130000"/>
              </a:lnSpc>
            </a:pPr>
            <a:r>
              <a:rPr lang="es-CO" sz="2800" dirty="0" smtClean="0">
                <a:solidFill>
                  <a:srgbClr val="000090"/>
                </a:solidFill>
                <a:latin typeface="Arial"/>
              </a:rPr>
              <a:t>   </a:t>
            </a:r>
            <a:endParaRPr lang="es-CO" sz="2800" dirty="0">
              <a:solidFill>
                <a:srgbClr val="00009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369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Condiciones para el éxito con la mejora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6" name="Tijdelijke aanduiding voor dianummer 2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29CA40C-4E8A-F24C-9821-89CBB2B807C3}" type="slidenum">
              <a:rPr lang="nl-NL">
                <a:latin typeface="Arial" charset="0"/>
              </a:rPr>
              <a:pPr eaLnBrk="1" hangingPunct="1"/>
              <a:t>32</a:t>
            </a:fld>
            <a:endParaRPr lang="nl-NL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7910" y="5599032"/>
            <a:ext cx="4998995" cy="766671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rgbClr val="D27D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¡El primer paso!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s-CO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s-CO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  <a:p>
            <a:pPr>
              <a:lnSpc>
                <a:spcPct val="130000"/>
              </a:lnSpc>
            </a:pPr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   </a:t>
            </a:r>
            <a:endParaRPr lang="es-CO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9534" y="575280"/>
            <a:ext cx="4998995" cy="52117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Aspectos humanos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Vision: ¿Por qué mejorar?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Respeto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Disciplina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Curiosidad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Creatividad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s-CO" sz="2800" b="1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latin typeface="Arial"/>
              </a:rPr>
              <a:t>¡Perseverar!</a:t>
            </a:r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/>
              </a:rPr>
              <a:t>   </a:t>
            </a:r>
            <a:endParaRPr lang="es-CO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8484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398838"/>
          </a:xfr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</p:spPr>
        <p:txBody>
          <a:bodyPr lIns="92075" tIns="46038" rIns="92075" bIns="46038"/>
          <a:lstStyle/>
          <a:p>
            <a:pPr defTabSz="785813"/>
            <a:r>
              <a:rPr lang="nl-NL" sz="4800" dirty="0">
                <a:solidFill>
                  <a:srgbClr val="222268"/>
                </a:solidFill>
                <a:latin typeface="Arial" charset="0"/>
                <a:cs typeface="Arial" charset="0"/>
              </a:rPr>
              <a:t>¿</a:t>
            </a:r>
            <a:r>
              <a:rPr lang="es-CO" sz="4800" dirty="0">
                <a:solidFill>
                  <a:srgbClr val="222268"/>
                </a:solidFill>
                <a:latin typeface="Arial" charset="0"/>
                <a:cs typeface="Arial" charset="0"/>
              </a:rPr>
              <a:t>Preguntas?</a:t>
            </a:r>
          </a:p>
        </p:txBody>
      </p:sp>
      <p:sp>
        <p:nvSpPr>
          <p:cNvPr id="39939" name="Tekstvak 5"/>
          <p:cNvSpPr txBox="1">
            <a:spLocks noChangeArrowheads="1"/>
          </p:cNvSpPr>
          <p:nvPr/>
        </p:nvSpPr>
        <p:spPr bwMode="auto">
          <a:xfrm>
            <a:off x="1142130" y="4536899"/>
            <a:ext cx="68565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4800" dirty="0">
                <a:solidFill>
                  <a:srgbClr val="222268"/>
                </a:solidFill>
                <a:latin typeface="Arial" charset="0"/>
              </a:rPr>
              <a:t>Gracias por su atención</a:t>
            </a:r>
            <a:r>
              <a:rPr lang="nl-NL" sz="4800" dirty="0">
                <a:solidFill>
                  <a:srgbClr val="222268"/>
                </a:solidFill>
                <a:latin typeface="Arial" charset="0"/>
              </a:rPr>
              <a:t>!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23B2FC-0BA1-494E-8ACF-5405CFAA8F4F}" type="slidenum">
              <a:rPr lang="nl-NL">
                <a:latin typeface="Arial" charset="0"/>
              </a:rPr>
              <a:pPr eaLnBrk="1" hangingPunct="1"/>
              <a:t>33</a:t>
            </a:fld>
            <a:endParaRPr lang="nl-NL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1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18"/>
          <p:cNvSpPr>
            <a:spLocks noChangeArrowheads="1"/>
          </p:cNvSpPr>
          <p:nvPr/>
        </p:nvSpPr>
        <p:spPr bwMode="auto">
          <a:xfrm>
            <a:off x="0" y="0"/>
            <a:ext cx="9144000" cy="184467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defTabSz="785813">
              <a:defRPr/>
            </a:pPr>
            <a:endParaRPr lang="en-US" sz="3200" b="1" dirty="0">
              <a:solidFill>
                <a:schemeClr val="accent6"/>
              </a:solidFill>
              <a:latin typeface="+mn-lt"/>
              <a:ea typeface="+mn-ea"/>
            </a:endParaRPr>
          </a:p>
        </p:txBody>
      </p:sp>
      <p:sp>
        <p:nvSpPr>
          <p:cNvPr id="63493" name="Tekstvak 7"/>
          <p:cNvSpPr txBox="1">
            <a:spLocks noChangeArrowheads="1"/>
          </p:cNvSpPr>
          <p:nvPr/>
        </p:nvSpPr>
        <p:spPr bwMode="auto">
          <a:xfrm>
            <a:off x="1657350" y="1919288"/>
            <a:ext cx="7486650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Información de contacto</a:t>
            </a:r>
          </a:p>
          <a:p>
            <a:pPr eaLnBrk="1" hangingPunct="1"/>
            <a:endParaRPr lang="es-CO" sz="2400" dirty="0" smtClean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800" b="1" i="1" dirty="0" smtClean="0">
                <a:solidFill>
                  <a:srgbClr val="DA8200"/>
                </a:solidFill>
                <a:latin typeface="Arial" charset="0"/>
              </a:rPr>
              <a:t>ActinQ</a:t>
            </a:r>
            <a:r>
              <a:rPr lang="es-CO" sz="2400" b="1" dirty="0" smtClean="0">
                <a:solidFill>
                  <a:schemeClr val="bg2"/>
                </a:solidFill>
                <a:latin typeface="Arial" charset="0"/>
              </a:rPr>
              <a:t/>
            </a:r>
            <a:br>
              <a:rPr lang="es-CO" sz="2400" b="1" dirty="0" smtClean="0">
                <a:solidFill>
                  <a:schemeClr val="bg2"/>
                </a:solidFill>
                <a:latin typeface="Arial" charset="0"/>
              </a:rPr>
            </a:br>
            <a:r>
              <a:rPr lang="es-CO" sz="2400" dirty="0" smtClean="0">
                <a:solidFill>
                  <a:srgbClr val="404040"/>
                </a:solidFill>
                <a:latin typeface="Arial" charset="0"/>
              </a:rPr>
              <a:t>consultoría, entrenamiento y auditoría en la calidad</a:t>
            </a:r>
          </a:p>
          <a:p>
            <a:pPr eaLnBrk="1" hangingPunct="1"/>
            <a:endParaRPr lang="es-CO" sz="2400" dirty="0" smtClean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400" b="1" dirty="0" smtClean="0">
                <a:solidFill>
                  <a:srgbClr val="2D2D8A"/>
                </a:solidFill>
                <a:latin typeface="Arial" charset="0"/>
              </a:rPr>
              <a:t>Bob Alisic</a:t>
            </a:r>
          </a:p>
          <a:p>
            <a:pPr eaLnBrk="1" hangingPunct="1"/>
            <a:endParaRPr lang="es-CO" sz="2400" dirty="0" smtClean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Celular:	           +31 621 227 354</a:t>
            </a:r>
          </a:p>
          <a:p>
            <a:pPr eaLnBrk="1" hangingPunct="1"/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Correo electrónio:	</a:t>
            </a:r>
            <a:r>
              <a:rPr lang="es-CO" sz="2400" dirty="0" smtClean="0">
                <a:solidFill>
                  <a:srgbClr val="2D2D8A"/>
                </a:solidFill>
                <a:latin typeface="Arial" charset="0"/>
                <a:hlinkClick r:id="rId3"/>
              </a:rPr>
              <a:t>bob.alisic@ActinQ.nl</a:t>
            </a:r>
            <a:endParaRPr lang="es-CO" sz="2400" dirty="0" smtClean="0">
              <a:solidFill>
                <a:srgbClr val="2D2D8A"/>
              </a:solidFill>
              <a:latin typeface="Arial" charset="0"/>
            </a:endParaRPr>
          </a:p>
          <a:p>
            <a:pPr eaLnBrk="1" hangingPunct="1"/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Sitio web:	           www.ActinQ.nl</a:t>
            </a:r>
            <a:endParaRPr lang="es-CO" sz="24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4A8E26F-4B63-E742-9AB0-2F209447B263}" type="slidenum">
              <a:rPr lang="nl-NL">
                <a:latin typeface="Arial" charset="0"/>
              </a:rPr>
              <a:pPr eaLnBrk="1" hangingPunct="1"/>
              <a:t>34</a:t>
            </a:fld>
            <a:endParaRPr lang="nl-NL" dirty="0">
              <a:latin typeface="Arial" charset="0"/>
            </a:endParaRPr>
          </a:p>
        </p:txBody>
      </p:sp>
      <p:pic>
        <p:nvPicPr>
          <p:cNvPr id="8" name="Picture 7" descr="ActinQ logo V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24" y="0"/>
            <a:ext cx="992552" cy="1644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434975" y="876274"/>
            <a:ext cx="8229600" cy="52673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cliente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 </a:t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organización o persona que recibe un producto</a:t>
            </a:r>
          </a:p>
          <a:p>
            <a:pPr eaLnBrk="1" hangingPunct="1">
              <a:buFontTx/>
              <a:buNone/>
            </a:pPr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	Nota 1: producto incluye servicio</a:t>
            </a:r>
            <a:br>
              <a:rPr lang="es-CO" sz="2400" dirty="0" smtClean="0">
                <a:solidFill>
                  <a:srgbClr val="2D2D8A"/>
                </a:solidFill>
                <a:latin typeface="Arial" charset="0"/>
              </a:rPr>
            </a:br>
            <a:endParaRPr lang="es-CO" sz="2400" dirty="0" smtClean="0">
              <a:solidFill>
                <a:srgbClr val="2D2D8A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satisfacción del cliente</a:t>
            </a: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/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2800" dirty="0" smtClean="0">
                <a:solidFill>
                  <a:srgbClr val="2D2D8A"/>
                </a:solidFill>
                <a:latin typeface="Arial" charset="0"/>
              </a:rPr>
              <a:t>percepción del cliente del grado en el que se han cumplido sus requisitos</a:t>
            </a:r>
            <a:br>
              <a:rPr lang="es-CO" sz="2800" dirty="0" smtClean="0">
                <a:solidFill>
                  <a:srgbClr val="2D2D8A"/>
                </a:solidFill>
                <a:latin typeface="Arial" charset="0"/>
              </a:rPr>
            </a:br>
            <a:endParaRPr lang="es-CO" sz="2800" dirty="0" smtClean="0">
              <a:solidFill>
                <a:srgbClr val="2D2D8A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	Nota 2: </a:t>
            </a:r>
          </a:p>
          <a:p>
            <a:pPr eaLnBrk="1" hangingPunct="1">
              <a:buFontTx/>
              <a:buNone/>
            </a:pPr>
            <a:r>
              <a:rPr lang="es-CO" sz="2400" dirty="0" smtClean="0">
                <a:solidFill>
                  <a:srgbClr val="2D2D8A"/>
                </a:solidFill>
                <a:latin typeface="Arial" charset="0"/>
              </a:rPr>
              <a:t>	Los reclamos del cliente son un indicador común de su baja satisfacción, pero la ausencia de ellos no necesariamente implica una alta satisfacción del cliente.</a:t>
            </a:r>
          </a:p>
          <a:p>
            <a:pPr eaLnBrk="1" hangingPunct="1">
              <a:buFontTx/>
              <a:buNone/>
            </a:pPr>
            <a:endParaRPr lang="es-CO" sz="28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1"/>
            <a:ext cx="9144000" cy="74551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Satisfacción del cliente: Definiciones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724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1"/>
            <a:ext cx="9144000" cy="74551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smtClean="0">
                <a:solidFill>
                  <a:srgbClr val="2D2D8A"/>
                </a:solidFill>
                <a:latin typeface="Arial" charset="0"/>
              </a:rPr>
              <a:t>Satisfacción del cliente depende de sus: </a:t>
            </a:r>
            <a:endParaRPr lang="es-CO" sz="32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64054" y="1974847"/>
            <a:ext cx="4084901" cy="2904923"/>
          </a:xfrm>
          <a:prstGeom prst="ellipse">
            <a:avLst/>
          </a:prstGeom>
          <a:solidFill>
            <a:srgbClr val="66F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ecesidades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xpectativas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ercepciones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xperiencia</a:t>
            </a:r>
            <a:endParaRPr lang="es-CO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424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1253367"/>
            <a:ext cx="9144000" cy="5604634"/>
          </a:xfrm>
          <a:prstGeom prst="roundRect">
            <a:avLst>
              <a:gd name="adj" fmla="val 0"/>
            </a:avLst>
          </a:prstGeom>
          <a:solidFill>
            <a:srgbClr val="BBE0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La si</a:t>
            </a:r>
            <a:endParaRPr lang="es-CO" dirty="0"/>
          </a:p>
        </p:txBody>
      </p:sp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0"/>
            <a:ext cx="9144000" cy="125336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Satisfacción del cliente </a:t>
            </a:r>
            <a:br>
              <a:rPr lang="es-CO" sz="3200" dirty="0" smtClean="0">
                <a:solidFill>
                  <a:srgbClr val="2D2D8A"/>
                </a:solidFill>
                <a:latin typeface="Arial" charset="0"/>
              </a:rPr>
            </a:b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en la vida real depende de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33926" y="4915881"/>
            <a:ext cx="2540853" cy="1408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urgencia</a:t>
            </a:r>
          </a:p>
          <a:p>
            <a:pPr algn="ctr"/>
            <a:r>
              <a:rPr lang="es-CO" sz="2400" dirty="0">
                <a:solidFill>
                  <a:srgbClr val="222268"/>
                </a:solidFill>
              </a:rPr>
              <a:t>o</a:t>
            </a:r>
            <a:endParaRPr lang="es-CO" sz="2400" dirty="0" smtClean="0">
              <a:solidFill>
                <a:srgbClr val="222268"/>
              </a:solidFill>
            </a:endParaRPr>
          </a:p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relajación</a:t>
            </a:r>
            <a:endParaRPr lang="es-CO" sz="2400" dirty="0">
              <a:solidFill>
                <a:srgbClr val="222268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29454" y="2653398"/>
            <a:ext cx="2393420" cy="12557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aglegria</a:t>
            </a:r>
          </a:p>
          <a:p>
            <a:pPr algn="ctr"/>
            <a:r>
              <a:rPr lang="es-CO" sz="2400" dirty="0">
                <a:solidFill>
                  <a:srgbClr val="222268"/>
                </a:solidFill>
              </a:rPr>
              <a:t>o</a:t>
            </a:r>
            <a:endParaRPr lang="es-CO" sz="2400" dirty="0" smtClean="0">
              <a:solidFill>
                <a:srgbClr val="222268"/>
              </a:solidFill>
            </a:endParaRPr>
          </a:p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tristeza</a:t>
            </a:r>
            <a:endParaRPr lang="es-CO" sz="2400" dirty="0">
              <a:solidFill>
                <a:srgbClr val="222268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688040" y="4859619"/>
            <a:ext cx="2448638" cy="14230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seguridad</a:t>
            </a:r>
          </a:p>
          <a:p>
            <a:pPr algn="ctr"/>
            <a:r>
              <a:rPr lang="es-CO" sz="2400" dirty="0">
                <a:solidFill>
                  <a:srgbClr val="222268"/>
                </a:solidFill>
              </a:rPr>
              <a:t>o</a:t>
            </a:r>
            <a:endParaRPr lang="es-CO" sz="2400" dirty="0" smtClean="0">
              <a:solidFill>
                <a:srgbClr val="222268"/>
              </a:solidFill>
            </a:endParaRPr>
          </a:p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incentidumbre</a:t>
            </a:r>
            <a:endParaRPr lang="es-CO" sz="2400" dirty="0">
              <a:solidFill>
                <a:srgbClr val="22226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7950" y="1411814"/>
            <a:ext cx="859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FF0000"/>
                </a:solidFill>
                <a:latin typeface="+mn-lt"/>
              </a:rPr>
              <a:t>sus sentimientos en la situación especifica y de sus:</a:t>
            </a:r>
            <a:endParaRPr lang="es-CO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8F15E-11A1-6C47-8A7C-8605172194E0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11" name="Rounded Rectangle 10"/>
          <p:cNvSpPr/>
          <p:nvPr/>
        </p:nvSpPr>
        <p:spPr>
          <a:xfrm>
            <a:off x="169109" y="2511415"/>
            <a:ext cx="2540853" cy="1408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rgbClr val="222268"/>
                </a:solidFill>
              </a:rPr>
              <a:t>s</a:t>
            </a:r>
            <a:r>
              <a:rPr lang="es-CO" sz="2400" dirty="0" smtClean="0">
                <a:solidFill>
                  <a:srgbClr val="222268"/>
                </a:solidFill>
              </a:rPr>
              <a:t>ituación critica</a:t>
            </a:r>
          </a:p>
          <a:p>
            <a:pPr algn="ctr"/>
            <a:r>
              <a:rPr lang="es-CO" sz="2400" dirty="0">
                <a:solidFill>
                  <a:srgbClr val="222268"/>
                </a:solidFill>
              </a:rPr>
              <a:t>o</a:t>
            </a:r>
            <a:endParaRPr lang="es-CO" sz="2400" dirty="0" smtClean="0">
              <a:solidFill>
                <a:srgbClr val="222268"/>
              </a:solidFill>
            </a:endParaRPr>
          </a:p>
          <a:p>
            <a:pPr algn="ctr"/>
            <a:r>
              <a:rPr lang="es-CO" sz="2400" dirty="0" smtClean="0">
                <a:solidFill>
                  <a:srgbClr val="222268"/>
                </a:solidFill>
              </a:rPr>
              <a:t>estable</a:t>
            </a:r>
            <a:endParaRPr lang="es-CO" sz="2400" dirty="0">
              <a:solidFill>
                <a:srgbClr val="222268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764055" y="2710166"/>
            <a:ext cx="3936254" cy="2904923"/>
          </a:xfrm>
          <a:prstGeom prst="ellipse">
            <a:avLst/>
          </a:prstGeom>
          <a:solidFill>
            <a:srgbClr val="66F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necesidades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expectativas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percepciones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xperiencia</a:t>
            </a:r>
            <a:endParaRPr lang="es-CO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18"/>
          <p:cNvSpPr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>
                <a:solidFill>
                  <a:srgbClr val="2D2D8A"/>
                </a:solidFill>
                <a:latin typeface="Arial" charset="0"/>
              </a:rPr>
              <a:t>La satisfacción del cliente – un modelo 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1876425" y="1544638"/>
            <a:ext cx="2206625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000" b="1" dirty="0" smtClean="0">
                <a:solidFill>
                  <a:srgbClr val="222268"/>
                </a:solidFill>
              </a:rPr>
              <a:t>Expectativas del cliente sobre el producto</a:t>
            </a:r>
            <a:endParaRPr lang="es-CO" sz="2000" b="1" dirty="0">
              <a:solidFill>
                <a:srgbClr val="222268"/>
              </a:solidFill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5118100" y="1544638"/>
            <a:ext cx="2208213" cy="1512887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Producto </a:t>
            </a:r>
            <a:b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planificado</a:t>
            </a:r>
          </a:p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(por la organización)</a:t>
            </a:r>
            <a:endParaRPr lang="es-CO" sz="2000" b="1">
              <a:solidFill>
                <a:srgbClr val="22226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2" name="Afgeronde rechthoek 11"/>
          <p:cNvSpPr/>
          <p:nvPr/>
        </p:nvSpPr>
        <p:spPr>
          <a:xfrm>
            <a:off x="1933575" y="4013200"/>
            <a:ext cx="2208213" cy="15144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Percepción del cliente sobre el producto</a:t>
            </a:r>
          </a:p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recibido </a:t>
            </a:r>
            <a:endParaRPr lang="es-CO" sz="2000" b="1">
              <a:solidFill>
                <a:srgbClr val="22226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5176838" y="4029075"/>
            <a:ext cx="2206625" cy="1514475"/>
          </a:xfrm>
          <a:prstGeom prst="roundRect">
            <a:avLst/>
          </a:prstGeom>
          <a:solidFill>
            <a:srgbClr val="DA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Producto </a:t>
            </a:r>
            <a:b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entregado</a:t>
            </a:r>
          </a:p>
          <a:p>
            <a:pPr algn="ctr"/>
            <a:r>
              <a:rPr lang="es-CO" sz="2000" b="1" smtClean="0">
                <a:solidFill>
                  <a:srgbClr val="222268"/>
                </a:solidFill>
                <a:latin typeface="Arial" charset="0"/>
                <a:ea typeface="ＭＳ Ｐゴシック" charset="0"/>
                <a:cs typeface="Arial" charset="0"/>
              </a:rPr>
              <a:t>(por la organización)</a:t>
            </a:r>
            <a:endParaRPr lang="es-CO" sz="2000" b="1">
              <a:solidFill>
                <a:srgbClr val="22226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4" name="PIJL-RECHTS 13"/>
          <p:cNvSpPr/>
          <p:nvPr/>
        </p:nvSpPr>
        <p:spPr>
          <a:xfrm>
            <a:off x="4114800" y="2081213"/>
            <a:ext cx="946150" cy="55086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5" name="PIJL-RECHTS 14"/>
          <p:cNvSpPr/>
          <p:nvPr/>
        </p:nvSpPr>
        <p:spPr>
          <a:xfrm flipH="1">
            <a:off x="4117975" y="4440238"/>
            <a:ext cx="946150" cy="5524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6" name="PIJL-RECHTS 15"/>
          <p:cNvSpPr/>
          <p:nvPr/>
        </p:nvSpPr>
        <p:spPr>
          <a:xfrm rot="5400000">
            <a:off x="5856288" y="3278188"/>
            <a:ext cx="946150" cy="5524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7" name="PIJL-RECHTS 16"/>
          <p:cNvSpPr/>
          <p:nvPr/>
        </p:nvSpPr>
        <p:spPr>
          <a:xfrm rot="16200000">
            <a:off x="2685257" y="3278981"/>
            <a:ext cx="946150" cy="5508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cxnSp>
        <p:nvCxnSpPr>
          <p:cNvPr id="40972" name="Rechte verbindingslijn met pijl 18"/>
          <p:cNvCxnSpPr>
            <a:cxnSpLocks noChangeShapeType="1"/>
            <a:stCxn id="40973" idx="0"/>
            <a:endCxn id="10" idx="1"/>
          </p:cNvCxnSpPr>
          <p:nvPr/>
        </p:nvCxnSpPr>
        <p:spPr bwMode="auto">
          <a:xfrm flipV="1">
            <a:off x="746125" y="2301875"/>
            <a:ext cx="1117600" cy="646113"/>
          </a:xfrm>
          <a:prstGeom prst="straightConnector1">
            <a:avLst/>
          </a:prstGeom>
          <a:noFill/>
          <a:ln w="76200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kstvak 19"/>
          <p:cNvSpPr txBox="1">
            <a:spLocks noChangeArrowheads="1"/>
          </p:cNvSpPr>
          <p:nvPr/>
        </p:nvSpPr>
        <p:spPr bwMode="auto">
          <a:xfrm>
            <a:off x="-19050" y="2947988"/>
            <a:ext cx="1530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b="1" smtClean="0">
                <a:latin typeface="Arial" charset="0"/>
              </a:rPr>
              <a:t>Nivel de </a:t>
            </a:r>
          </a:p>
          <a:p>
            <a:pPr algn="ctr" eaLnBrk="1" hangingPunct="1"/>
            <a:r>
              <a:rPr lang="es-CO" b="1" smtClean="0">
                <a:latin typeface="Arial" charset="0"/>
              </a:rPr>
              <a:t>satisfacción</a:t>
            </a:r>
            <a:br>
              <a:rPr lang="es-CO" b="1" smtClean="0">
                <a:latin typeface="Arial" charset="0"/>
              </a:rPr>
            </a:br>
            <a:r>
              <a:rPr lang="es-CO" b="1" smtClean="0">
                <a:latin typeface="Arial" charset="0"/>
              </a:rPr>
              <a:t>(opinión del</a:t>
            </a:r>
            <a:br>
              <a:rPr lang="es-CO" b="1" smtClean="0">
                <a:latin typeface="Arial" charset="0"/>
              </a:rPr>
            </a:br>
            <a:r>
              <a:rPr lang="es-CO" b="1" smtClean="0">
                <a:latin typeface="Arial" charset="0"/>
              </a:rPr>
              <a:t>cliente)</a:t>
            </a:r>
            <a:endParaRPr lang="es-CO" b="1">
              <a:latin typeface="Arial" charset="0"/>
            </a:endParaRPr>
          </a:p>
        </p:txBody>
      </p:sp>
      <p:sp>
        <p:nvSpPr>
          <p:cNvPr id="40974" name="Tekstvak 21"/>
          <p:cNvSpPr txBox="1">
            <a:spLocks noChangeArrowheads="1"/>
          </p:cNvSpPr>
          <p:nvPr/>
        </p:nvSpPr>
        <p:spPr bwMode="auto">
          <a:xfrm>
            <a:off x="7472363" y="3005138"/>
            <a:ext cx="1733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b="1" smtClean="0">
                <a:latin typeface="Arial" charset="0"/>
              </a:rPr>
              <a:t>Nivel de la </a:t>
            </a:r>
            <a:br>
              <a:rPr lang="es-CO" b="1" smtClean="0">
                <a:latin typeface="Arial" charset="0"/>
              </a:rPr>
            </a:br>
            <a:r>
              <a:rPr lang="es-CO" b="1" smtClean="0">
                <a:latin typeface="Arial" charset="0"/>
              </a:rPr>
              <a:t>conformidad</a:t>
            </a:r>
            <a:br>
              <a:rPr lang="es-CO" b="1" smtClean="0">
                <a:latin typeface="Arial" charset="0"/>
              </a:rPr>
            </a:br>
            <a:r>
              <a:rPr lang="es-CO" b="1" smtClean="0">
                <a:latin typeface="Arial" charset="0"/>
              </a:rPr>
              <a:t>(opinión de la </a:t>
            </a:r>
            <a:br>
              <a:rPr lang="es-CO" b="1" smtClean="0">
                <a:latin typeface="Arial" charset="0"/>
              </a:rPr>
            </a:br>
            <a:r>
              <a:rPr lang="es-CO" b="1" smtClean="0">
                <a:latin typeface="Arial" charset="0"/>
              </a:rPr>
              <a:t>organización)</a:t>
            </a:r>
            <a:endParaRPr lang="es-CO" b="1">
              <a:latin typeface="Arial" charset="0"/>
            </a:endParaRPr>
          </a:p>
        </p:txBody>
      </p:sp>
      <p:cxnSp>
        <p:nvCxnSpPr>
          <p:cNvPr id="40975" name="Rechte verbindingslijn met pijl 22"/>
          <p:cNvCxnSpPr>
            <a:cxnSpLocks noChangeShapeType="1"/>
            <a:stCxn id="40973" idx="2"/>
            <a:endCxn id="12" idx="1"/>
          </p:cNvCxnSpPr>
          <p:nvPr/>
        </p:nvCxnSpPr>
        <p:spPr bwMode="auto">
          <a:xfrm>
            <a:off x="746125" y="4138613"/>
            <a:ext cx="1174750" cy="631825"/>
          </a:xfrm>
          <a:prstGeom prst="straightConnector1">
            <a:avLst/>
          </a:prstGeom>
          <a:noFill/>
          <a:ln w="76200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6" name="Rechte verbindingslijn met pijl 25"/>
          <p:cNvCxnSpPr>
            <a:cxnSpLocks noChangeShapeType="1"/>
            <a:stCxn id="40974" idx="0"/>
            <a:endCxn id="11" idx="3"/>
          </p:cNvCxnSpPr>
          <p:nvPr/>
        </p:nvCxnSpPr>
        <p:spPr bwMode="auto">
          <a:xfrm flipH="1" flipV="1">
            <a:off x="7339013" y="2301875"/>
            <a:ext cx="1000125" cy="703263"/>
          </a:xfrm>
          <a:prstGeom prst="straightConnector1">
            <a:avLst/>
          </a:prstGeom>
          <a:noFill/>
          <a:ln w="76200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Rechte verbindingslijn met pijl 26"/>
          <p:cNvCxnSpPr>
            <a:stCxn id="40974" idx="2"/>
          </p:cNvCxnSpPr>
          <p:nvPr/>
        </p:nvCxnSpPr>
        <p:spPr>
          <a:xfrm rot="5400000">
            <a:off x="7512844" y="4007644"/>
            <a:ext cx="638175" cy="1014413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jdelijke aanduiding voor dianummer 20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9E4A046-469B-F646-BA0E-EBE2509E38B9}" type="slidenum">
              <a:rPr lang="nl-NL">
                <a:latin typeface="Arial" charset="0"/>
              </a:rPr>
              <a:pPr eaLnBrk="1" hangingPunct="1"/>
              <a:t>7</a:t>
            </a:fld>
            <a:endParaRPr lang="nl-NL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18"/>
          <p:cNvSpPr>
            <a:spLocks noChangeArrowheads="1"/>
          </p:cNvSpPr>
          <p:nvPr/>
        </p:nvSpPr>
        <p:spPr bwMode="auto">
          <a:xfrm>
            <a:off x="0" y="0"/>
            <a:ext cx="9144000" cy="693738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¿Qué influye en la satisfacción? </a:t>
            </a:r>
            <a:endParaRPr lang="es-CO" sz="3200" dirty="0">
              <a:solidFill>
                <a:srgbClr val="2D2D8A"/>
              </a:solidFill>
              <a:latin typeface="Arial" charset="0"/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rot="5400000">
            <a:off x="2407444" y="3418682"/>
            <a:ext cx="43656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rot="10800000">
            <a:off x="2408238" y="3417888"/>
            <a:ext cx="4365625" cy="1587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kstvak 13"/>
          <p:cNvSpPr txBox="1">
            <a:spLocks noChangeArrowheads="1"/>
          </p:cNvSpPr>
          <p:nvPr/>
        </p:nvSpPr>
        <p:spPr bwMode="auto">
          <a:xfrm>
            <a:off x="3857625" y="679450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400" b="1">
                <a:latin typeface="Arial" charset="0"/>
              </a:rPr>
              <a:t>satisfecho</a:t>
            </a:r>
          </a:p>
        </p:txBody>
      </p:sp>
      <p:sp>
        <p:nvSpPr>
          <p:cNvPr id="10249" name="Tekstvak 14"/>
          <p:cNvSpPr txBox="1">
            <a:spLocks noChangeArrowheads="1"/>
          </p:cNvSpPr>
          <p:nvPr/>
        </p:nvSpPr>
        <p:spPr bwMode="auto">
          <a:xfrm>
            <a:off x="3668713" y="5607050"/>
            <a:ext cx="196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400" b="1">
                <a:latin typeface="Arial" charset="0"/>
              </a:rPr>
              <a:t>insatisfecho</a:t>
            </a:r>
          </a:p>
        </p:txBody>
      </p:sp>
      <p:sp>
        <p:nvSpPr>
          <p:cNvPr id="10250" name="Tekstvak 15"/>
          <p:cNvSpPr txBox="1">
            <a:spLocks noChangeArrowheads="1"/>
          </p:cNvSpPr>
          <p:nvPr/>
        </p:nvSpPr>
        <p:spPr bwMode="auto">
          <a:xfrm>
            <a:off x="444500" y="3140075"/>
            <a:ext cx="224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400" b="1" smtClean="0">
                <a:latin typeface="Arial" charset="0"/>
              </a:rPr>
              <a:t>no cumplido</a:t>
            </a:r>
            <a:endParaRPr lang="es-CO" sz="2400" b="1">
              <a:latin typeface="Arial" charset="0"/>
            </a:endParaRPr>
          </a:p>
        </p:txBody>
      </p:sp>
      <p:sp>
        <p:nvSpPr>
          <p:cNvPr id="10251" name="Tekstvak 16"/>
          <p:cNvSpPr txBox="1">
            <a:spLocks noChangeArrowheads="1"/>
          </p:cNvSpPr>
          <p:nvPr/>
        </p:nvSpPr>
        <p:spPr bwMode="auto">
          <a:xfrm>
            <a:off x="6878638" y="3187700"/>
            <a:ext cx="1552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2400" b="1">
                <a:latin typeface="Arial" charset="0"/>
              </a:rPr>
              <a:t>cumplido</a:t>
            </a:r>
          </a:p>
        </p:txBody>
      </p:sp>
      <p:cxnSp>
        <p:nvCxnSpPr>
          <p:cNvPr id="19" name="Rechte verbindingslijn 18"/>
          <p:cNvCxnSpPr/>
          <p:nvPr/>
        </p:nvCxnSpPr>
        <p:spPr>
          <a:xfrm rot="5400000">
            <a:off x="2833687" y="1819276"/>
            <a:ext cx="3514725" cy="3200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Vrije vorm 19"/>
          <p:cNvSpPr/>
          <p:nvPr/>
        </p:nvSpPr>
        <p:spPr>
          <a:xfrm>
            <a:off x="2538413" y="1450975"/>
            <a:ext cx="3357562" cy="1812925"/>
          </a:xfrm>
          <a:custGeom>
            <a:avLst/>
            <a:gdLst>
              <a:gd name="connsiteX0" fmla="*/ 3358055 w 3358055"/>
              <a:gd name="connsiteY0" fmla="*/ 0 h 1813034"/>
              <a:gd name="connsiteX1" fmla="*/ 2538249 w 3358055"/>
              <a:gd name="connsiteY1" fmla="*/ 961696 h 1813034"/>
              <a:gd name="connsiteX2" fmla="*/ 1797269 w 3358055"/>
              <a:gd name="connsiteY2" fmla="*/ 1529255 h 1813034"/>
              <a:gd name="connsiteX3" fmla="*/ 0 w 3358055"/>
              <a:gd name="connsiteY3" fmla="*/ 1813034 h 181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8055" h="1813034">
                <a:moveTo>
                  <a:pt x="3358055" y="0"/>
                </a:moveTo>
                <a:cubicBezTo>
                  <a:pt x="3078217" y="353410"/>
                  <a:pt x="2798380" y="706820"/>
                  <a:pt x="2538249" y="961696"/>
                </a:cubicBezTo>
                <a:cubicBezTo>
                  <a:pt x="2278118" y="1216572"/>
                  <a:pt x="2220310" y="1387365"/>
                  <a:pt x="1797269" y="1529255"/>
                </a:cubicBezTo>
                <a:cubicBezTo>
                  <a:pt x="1374228" y="1671145"/>
                  <a:pt x="687114" y="1742089"/>
                  <a:pt x="0" y="1813034"/>
                </a:cubicBez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2" name="Vrije vorm 21"/>
          <p:cNvSpPr/>
          <p:nvPr/>
        </p:nvSpPr>
        <p:spPr>
          <a:xfrm>
            <a:off x="3263900" y="3594100"/>
            <a:ext cx="3373438" cy="1719263"/>
          </a:xfrm>
          <a:custGeom>
            <a:avLst/>
            <a:gdLst>
              <a:gd name="connsiteX0" fmla="*/ 0 w 3373821"/>
              <a:gd name="connsiteY0" fmla="*/ 1718441 h 1718441"/>
              <a:gd name="connsiteX1" fmla="*/ 1056290 w 3373821"/>
              <a:gd name="connsiteY1" fmla="*/ 504496 h 1718441"/>
              <a:gd name="connsiteX2" fmla="*/ 1765738 w 3373821"/>
              <a:gd name="connsiteY2" fmla="*/ 94593 h 1718441"/>
              <a:gd name="connsiteX3" fmla="*/ 3373821 w 3373821"/>
              <a:gd name="connsiteY3" fmla="*/ 0 h 1718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3821" h="1718441">
                <a:moveTo>
                  <a:pt x="0" y="1718441"/>
                </a:moveTo>
                <a:cubicBezTo>
                  <a:pt x="381000" y="1246789"/>
                  <a:pt x="762000" y="775137"/>
                  <a:pt x="1056290" y="504496"/>
                </a:cubicBezTo>
                <a:cubicBezTo>
                  <a:pt x="1350580" y="233855"/>
                  <a:pt x="1379483" y="178676"/>
                  <a:pt x="1765738" y="94593"/>
                </a:cubicBezTo>
                <a:cubicBezTo>
                  <a:pt x="2151993" y="10510"/>
                  <a:pt x="2762907" y="5255"/>
                  <a:pt x="3373821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255" name="Tekstvak 22"/>
          <p:cNvSpPr txBox="1">
            <a:spLocks noChangeArrowheads="1"/>
          </p:cNvSpPr>
          <p:nvPr/>
        </p:nvSpPr>
        <p:spPr bwMode="auto">
          <a:xfrm>
            <a:off x="1544638" y="1905000"/>
            <a:ext cx="2417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400" b="1">
                <a:solidFill>
                  <a:srgbClr val="00B050"/>
                </a:solidFill>
                <a:latin typeface="Arial" charset="0"/>
              </a:rPr>
              <a:t>Oportunidades </a:t>
            </a:r>
            <a:br>
              <a:rPr lang="es-CO" sz="2400" b="1">
                <a:solidFill>
                  <a:srgbClr val="00B050"/>
                </a:solidFill>
                <a:latin typeface="Arial" charset="0"/>
              </a:rPr>
            </a:br>
            <a:r>
              <a:rPr lang="es-CO" sz="2400" b="1">
                <a:solidFill>
                  <a:srgbClr val="00B050"/>
                </a:solidFill>
                <a:latin typeface="Arial" charset="0"/>
              </a:rPr>
              <a:t>ocultas</a:t>
            </a:r>
          </a:p>
        </p:txBody>
      </p:sp>
      <p:sp>
        <p:nvSpPr>
          <p:cNvPr id="10256" name="Tekstvak 23"/>
          <p:cNvSpPr txBox="1">
            <a:spLocks noChangeArrowheads="1"/>
          </p:cNvSpPr>
          <p:nvPr/>
        </p:nvSpPr>
        <p:spPr bwMode="auto">
          <a:xfrm>
            <a:off x="5789613" y="2138363"/>
            <a:ext cx="197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400" b="1" smtClean="0">
                <a:solidFill>
                  <a:srgbClr val="002060"/>
                </a:solidFill>
                <a:latin typeface="Arial" charset="0"/>
              </a:rPr>
              <a:t>Motivadores</a:t>
            </a:r>
            <a:endParaRPr lang="es-CO" sz="2400" b="1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0257" name="Tekstvak 24"/>
          <p:cNvSpPr txBox="1">
            <a:spLocks noChangeArrowheads="1"/>
          </p:cNvSpPr>
          <p:nvPr/>
        </p:nvSpPr>
        <p:spPr bwMode="auto">
          <a:xfrm>
            <a:off x="5975350" y="4567238"/>
            <a:ext cx="3176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400" b="1" smtClean="0">
                <a:solidFill>
                  <a:srgbClr val="FF0000"/>
                </a:solidFill>
                <a:latin typeface="Arial" charset="0"/>
              </a:rPr>
              <a:t>Aspectos de higiene</a:t>
            </a:r>
            <a:endParaRPr lang="es-CO" sz="24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352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18"/>
          <p:cNvSpPr>
            <a:spLocks noChangeArrowheads="1"/>
          </p:cNvSpPr>
          <p:nvPr/>
        </p:nvSpPr>
        <p:spPr bwMode="auto">
          <a:xfrm>
            <a:off x="0" y="0"/>
            <a:ext cx="9144000" cy="3397249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85813"/>
            <a:r>
              <a:rPr lang="es-CO" sz="3200" dirty="0">
                <a:solidFill>
                  <a:srgbClr val="2D2D8A"/>
                </a:solidFill>
                <a:latin typeface="Arial" charset="0"/>
              </a:rPr>
              <a:t>Satisfacción del </a:t>
            </a:r>
            <a:r>
              <a:rPr lang="es-CO" sz="3200" dirty="0" smtClean="0">
                <a:solidFill>
                  <a:srgbClr val="2D2D8A"/>
                </a:solidFill>
                <a:latin typeface="Arial" charset="0"/>
              </a:rPr>
              <a:t>cliente: ¿Es importante?</a:t>
            </a:r>
            <a:r>
              <a:rPr lang="en-US" sz="3200" dirty="0" smtClean="0">
                <a:solidFill>
                  <a:srgbClr val="2D2D8A"/>
                </a:solidFill>
                <a:latin typeface="Arial" charset="0"/>
              </a:rPr>
              <a:t> </a:t>
            </a:r>
            <a:endParaRPr lang="en-US" sz="3200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D1CB81C1-F551-1940-8008-0676DD479773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143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noAutofit/>
      </a:bodyPr>
      <a:lstStyle>
        <a:defPPr marL="285750" indent="-285750">
          <a:buFont typeface="Arial"/>
          <a:buChar char="•"/>
          <a:defRPr sz="2800" dirty="0" smtClean="0">
            <a:solidFill>
              <a:srgbClr val="000090"/>
            </a:solidFill>
            <a:latin typeface="Arial"/>
          </a:defRPr>
        </a:defPPr>
      </a:lstStyle>
    </a:tx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5335</TotalTime>
  <Words>1177</Words>
  <Application>Microsoft Macintosh PowerPoint</Application>
  <PresentationFormat>On-screen Show (4:3)</PresentationFormat>
  <Paragraphs>409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¿Preguntas?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</dc:creator>
  <cp:lastModifiedBy>Bob Alisic</cp:lastModifiedBy>
  <cp:revision>356</cp:revision>
  <dcterms:created xsi:type="dcterms:W3CDTF">2007-04-22T20:42:16Z</dcterms:created>
  <dcterms:modified xsi:type="dcterms:W3CDTF">2011-06-04T18:25:07Z</dcterms:modified>
</cp:coreProperties>
</file>